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7"/>
  </p:notesMasterIdLst>
  <p:sldIdLst>
    <p:sldId id="256" r:id="rId2"/>
    <p:sldId id="283" r:id="rId3"/>
    <p:sldId id="276" r:id="rId4"/>
    <p:sldId id="330" r:id="rId5"/>
    <p:sldId id="279" r:id="rId6"/>
    <p:sldId id="291" r:id="rId7"/>
    <p:sldId id="281" r:id="rId8"/>
    <p:sldId id="289" r:id="rId9"/>
    <p:sldId id="282" r:id="rId10"/>
    <p:sldId id="278" r:id="rId11"/>
    <p:sldId id="257" r:id="rId12"/>
    <p:sldId id="262" r:id="rId13"/>
    <p:sldId id="259" r:id="rId14"/>
    <p:sldId id="293" r:id="rId15"/>
    <p:sldId id="352" r:id="rId16"/>
    <p:sldId id="332" r:id="rId17"/>
    <p:sldId id="307" r:id="rId18"/>
    <p:sldId id="333" r:id="rId19"/>
    <p:sldId id="334" r:id="rId20"/>
    <p:sldId id="264" r:id="rId21"/>
    <p:sldId id="302" r:id="rId22"/>
    <p:sldId id="314" r:id="rId23"/>
    <p:sldId id="315" r:id="rId24"/>
    <p:sldId id="292" r:id="rId25"/>
    <p:sldId id="313" r:id="rId26"/>
    <p:sldId id="309" r:id="rId27"/>
    <p:sldId id="312" r:id="rId28"/>
    <p:sldId id="328" r:id="rId29"/>
    <p:sldId id="319" r:id="rId30"/>
    <p:sldId id="335" r:id="rId31"/>
    <p:sldId id="336" r:id="rId32"/>
    <p:sldId id="337" r:id="rId33"/>
    <p:sldId id="329" r:id="rId34"/>
    <p:sldId id="320" r:id="rId35"/>
    <p:sldId id="321" r:id="rId36"/>
    <p:sldId id="322" r:id="rId37"/>
    <p:sldId id="323" r:id="rId38"/>
    <p:sldId id="324" r:id="rId39"/>
    <p:sldId id="338" r:id="rId40"/>
    <p:sldId id="342" r:id="rId41"/>
    <p:sldId id="339" r:id="rId42"/>
    <p:sldId id="353" r:id="rId43"/>
    <p:sldId id="340" r:id="rId44"/>
    <p:sldId id="341" r:id="rId45"/>
    <p:sldId id="354" r:id="rId46"/>
    <p:sldId id="343" r:id="rId47"/>
    <p:sldId id="263" r:id="rId48"/>
    <p:sldId id="265" r:id="rId49"/>
    <p:sldId id="304" r:id="rId50"/>
    <p:sldId id="305" r:id="rId51"/>
    <p:sldId id="306" r:id="rId52"/>
    <p:sldId id="311" r:id="rId53"/>
    <p:sldId id="308" r:id="rId54"/>
    <p:sldId id="327" r:id="rId55"/>
    <p:sldId id="347" r:id="rId56"/>
    <p:sldId id="346" r:id="rId57"/>
    <p:sldId id="288" r:id="rId58"/>
    <p:sldId id="360" r:id="rId59"/>
    <p:sldId id="355" r:id="rId60"/>
    <p:sldId id="356" r:id="rId61"/>
    <p:sldId id="357" r:id="rId62"/>
    <p:sldId id="358" r:id="rId63"/>
    <p:sldId id="359" r:id="rId64"/>
    <p:sldId id="344" r:id="rId65"/>
    <p:sldId id="345" r:id="rId6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90" autoAdjust="0"/>
    <p:restoredTop sz="81162" autoAdjust="0"/>
  </p:normalViewPr>
  <p:slideViewPr>
    <p:cSldViewPr snapToGrid="0">
      <p:cViewPr varScale="1">
        <p:scale>
          <a:sx n="134" d="100"/>
          <a:sy n="134" d="100"/>
        </p:scale>
        <p:origin x="177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E9B7CE-7E86-48EB-BAB7-24A6065A5B8F}" type="datetimeFigureOut">
              <a:rPr lang="es-MX" smtClean="0"/>
              <a:t>05/05/2023</a:t>
            </a:fld>
            <a:endParaRPr lang="es-MX"/>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9F2FE1-819E-4657-B1EA-6412D77A2FDE}" type="slidenum">
              <a:rPr lang="es-MX" smtClean="0"/>
              <a:t>‹Nº›</a:t>
            </a:fld>
            <a:endParaRPr lang="es-MX"/>
          </a:p>
        </p:txBody>
      </p:sp>
    </p:spTree>
    <p:extLst>
      <p:ext uri="{BB962C8B-B14F-4D97-AF65-F5344CB8AC3E}">
        <p14:creationId xmlns:p14="http://schemas.microsoft.com/office/powerpoint/2010/main" val="2772079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3</a:t>
            </a:fld>
            <a:endParaRPr lang="es-MX"/>
          </a:p>
        </p:txBody>
      </p:sp>
    </p:spTree>
    <p:extLst>
      <p:ext uri="{BB962C8B-B14F-4D97-AF65-F5344CB8AC3E}">
        <p14:creationId xmlns:p14="http://schemas.microsoft.com/office/powerpoint/2010/main" val="37524562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resume</a:t>
            </a:r>
          </a:p>
        </p:txBody>
      </p:sp>
      <p:sp>
        <p:nvSpPr>
          <p:cNvPr id="4" name="Marcador de número de diapositiva 3"/>
          <p:cNvSpPr>
            <a:spLocks noGrp="1"/>
          </p:cNvSpPr>
          <p:nvPr>
            <p:ph type="sldNum" sz="quarter" idx="5"/>
          </p:nvPr>
        </p:nvSpPr>
        <p:spPr/>
        <p:txBody>
          <a:bodyPr/>
          <a:lstStyle/>
          <a:p>
            <a:fld id="{479F2FE1-819E-4657-B1EA-6412D77A2FDE}" type="slidenum">
              <a:rPr lang="es-MX" smtClean="0"/>
              <a:t>17</a:t>
            </a:fld>
            <a:endParaRPr lang="es-MX"/>
          </a:p>
        </p:txBody>
      </p:sp>
    </p:spTree>
    <p:extLst>
      <p:ext uri="{BB962C8B-B14F-4D97-AF65-F5344CB8AC3E}">
        <p14:creationId xmlns:p14="http://schemas.microsoft.com/office/powerpoint/2010/main" val="3260161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18</a:t>
            </a:fld>
            <a:endParaRPr lang="es-MX"/>
          </a:p>
        </p:txBody>
      </p:sp>
    </p:spTree>
    <p:extLst>
      <p:ext uri="{BB962C8B-B14F-4D97-AF65-F5344CB8AC3E}">
        <p14:creationId xmlns:p14="http://schemas.microsoft.com/office/powerpoint/2010/main" val="38981756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19</a:t>
            </a:fld>
            <a:endParaRPr lang="es-MX"/>
          </a:p>
        </p:txBody>
      </p:sp>
    </p:spTree>
    <p:extLst>
      <p:ext uri="{BB962C8B-B14F-4D97-AF65-F5344CB8AC3E}">
        <p14:creationId xmlns:p14="http://schemas.microsoft.com/office/powerpoint/2010/main" val="41743501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Vamos a probar como responde </a:t>
            </a:r>
            <a:r>
              <a:rPr lang="es-MX" dirty="0" err="1"/>
              <a:t>chatGTP</a:t>
            </a:r>
            <a:r>
              <a:rPr lang="es-MX" dirty="0"/>
              <a:t> ante preguntas específicas. Teniendo conocimiento de la respuesta, podemos saber si responde de manera correcta o no o incluso imprecisa. </a:t>
            </a:r>
          </a:p>
        </p:txBody>
      </p:sp>
      <p:sp>
        <p:nvSpPr>
          <p:cNvPr id="4" name="Marcador de número de diapositiva 3"/>
          <p:cNvSpPr>
            <a:spLocks noGrp="1"/>
          </p:cNvSpPr>
          <p:nvPr>
            <p:ph type="sldNum" sz="quarter" idx="5"/>
          </p:nvPr>
        </p:nvSpPr>
        <p:spPr/>
        <p:txBody>
          <a:bodyPr/>
          <a:lstStyle/>
          <a:p>
            <a:fld id="{479F2FE1-819E-4657-B1EA-6412D77A2FDE}" type="slidenum">
              <a:rPr lang="es-MX" smtClean="0"/>
              <a:t>21</a:t>
            </a:fld>
            <a:endParaRPr lang="es-MX"/>
          </a:p>
        </p:txBody>
      </p:sp>
    </p:spTree>
    <p:extLst>
      <p:ext uri="{BB962C8B-B14F-4D97-AF65-F5344CB8AC3E}">
        <p14:creationId xmlns:p14="http://schemas.microsoft.com/office/powerpoint/2010/main" val="2042664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24</a:t>
            </a:fld>
            <a:endParaRPr lang="es-MX"/>
          </a:p>
        </p:txBody>
      </p:sp>
    </p:spTree>
    <p:extLst>
      <p:ext uri="{BB962C8B-B14F-4D97-AF65-F5344CB8AC3E}">
        <p14:creationId xmlns:p14="http://schemas.microsoft.com/office/powerpoint/2010/main" val="16428503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27</a:t>
            </a:fld>
            <a:endParaRPr lang="es-MX"/>
          </a:p>
        </p:txBody>
      </p:sp>
    </p:spTree>
    <p:extLst>
      <p:ext uri="{BB962C8B-B14F-4D97-AF65-F5344CB8AC3E}">
        <p14:creationId xmlns:p14="http://schemas.microsoft.com/office/powerpoint/2010/main" val="34361610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28</a:t>
            </a:fld>
            <a:endParaRPr lang="es-MX"/>
          </a:p>
        </p:txBody>
      </p:sp>
    </p:spTree>
    <p:extLst>
      <p:ext uri="{BB962C8B-B14F-4D97-AF65-F5344CB8AC3E}">
        <p14:creationId xmlns:p14="http://schemas.microsoft.com/office/powerpoint/2010/main" val="880434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29</a:t>
            </a:fld>
            <a:endParaRPr lang="es-MX"/>
          </a:p>
        </p:txBody>
      </p:sp>
    </p:spTree>
    <p:extLst>
      <p:ext uri="{BB962C8B-B14F-4D97-AF65-F5344CB8AC3E}">
        <p14:creationId xmlns:p14="http://schemas.microsoft.com/office/powerpoint/2010/main" val="35254496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45</a:t>
            </a:fld>
            <a:endParaRPr lang="es-MX"/>
          </a:p>
        </p:txBody>
      </p:sp>
    </p:spTree>
    <p:extLst>
      <p:ext uri="{BB962C8B-B14F-4D97-AF65-F5344CB8AC3E}">
        <p14:creationId xmlns:p14="http://schemas.microsoft.com/office/powerpoint/2010/main" val="42663943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https://blog.writefull.com/texgpt-harness-the-power-of-chatgpt-in-overleaf/</a:t>
            </a:r>
          </a:p>
          <a:p>
            <a:endParaRPr lang="es-MX" dirty="0"/>
          </a:p>
          <a:p>
            <a:endParaRPr lang="es-MX" dirty="0"/>
          </a:p>
          <a:p>
            <a:r>
              <a:rPr lang="es-MX" dirty="0"/>
              <a:t>Aplicación para escritura académica</a:t>
            </a:r>
          </a:p>
          <a:p>
            <a:r>
              <a:rPr lang="es-MX" dirty="0"/>
              <a:t> La empresa </a:t>
            </a:r>
            <a:r>
              <a:rPr lang="es-MX" dirty="0" err="1"/>
              <a:t>Writefull</a:t>
            </a:r>
            <a:r>
              <a:rPr lang="es-MX" dirty="0"/>
              <a:t> fue fundada en 2014</a:t>
            </a:r>
          </a:p>
          <a:p>
            <a:r>
              <a:rPr lang="es-MX" dirty="0" err="1"/>
              <a:t>Writefull</a:t>
            </a:r>
            <a:r>
              <a:rPr lang="es-MX" dirty="0"/>
              <a:t> es una herramienta de escritura en línea que utiliza tecnologías de inteligencia artificial y procesamiento del lenguaje natural (NLP) para ayudar a los usuarios a mejorar la calidad de sus textos en inglés. </a:t>
            </a:r>
            <a:r>
              <a:rPr lang="es-MX" dirty="0" err="1"/>
              <a:t>Writefull</a:t>
            </a:r>
            <a:r>
              <a:rPr lang="es-MX" dirty="0"/>
              <a:t> ofrece diversas funciones que pueden corregir errores gramaticales y de estilo, sugerir sinónimos y antónimos, revisar la coherencia y fluidez del texto y proporcionar retroalimentación en tiempo real sobre la escritura del usuario.</a:t>
            </a:r>
          </a:p>
          <a:p>
            <a:endParaRPr lang="es-MX" dirty="0"/>
          </a:p>
          <a:p>
            <a:r>
              <a:rPr lang="es-MX" dirty="0"/>
              <a:t>Algunas de las características y funciones de </a:t>
            </a:r>
            <a:r>
              <a:rPr lang="es-MX" dirty="0" err="1"/>
              <a:t>Writefull</a:t>
            </a:r>
            <a:r>
              <a:rPr lang="es-MX" dirty="0"/>
              <a:t> incluyen:</a:t>
            </a:r>
          </a:p>
          <a:p>
            <a:endParaRPr lang="es-MX" dirty="0"/>
          </a:p>
          <a:p>
            <a:r>
              <a:rPr lang="es-MX" dirty="0"/>
              <a:t>Corrección gramatical: </a:t>
            </a:r>
            <a:r>
              <a:rPr lang="es-MX" dirty="0" err="1"/>
              <a:t>Writefull</a:t>
            </a:r>
            <a:r>
              <a:rPr lang="es-MX" dirty="0"/>
              <a:t> identifica y corrige errores gramaticales, de puntuación y de estilo en el texto del usuario.</a:t>
            </a:r>
          </a:p>
          <a:p>
            <a:endParaRPr lang="es-MX" dirty="0"/>
          </a:p>
          <a:p>
            <a:r>
              <a:rPr lang="es-MX" dirty="0"/>
              <a:t>Sugerencias de vocabulario: La herramienta sugiere sinónimos y antónimos para ayudar a los usuarios a enriquecer su vocabulario y mejorar la claridad de su escritura.</a:t>
            </a:r>
          </a:p>
          <a:p>
            <a:endParaRPr lang="es-MX" dirty="0"/>
          </a:p>
          <a:p>
            <a:r>
              <a:rPr lang="es-MX" dirty="0"/>
              <a:t>Revisión de estilo: </a:t>
            </a:r>
            <a:r>
              <a:rPr lang="es-MX" dirty="0" err="1"/>
              <a:t>Writefull</a:t>
            </a:r>
            <a:r>
              <a:rPr lang="es-MX" dirty="0"/>
              <a:t> ofrece sugerencias para mejorar la fluidez y coherencia del texto, eliminando redundancias, reorganizando frases y sugiriendo cambios en el estilo de escritura.</a:t>
            </a:r>
          </a:p>
          <a:p>
            <a:endParaRPr lang="es-MX" dirty="0"/>
          </a:p>
          <a:p>
            <a:r>
              <a:rPr lang="es-MX" dirty="0"/>
              <a:t>Retroalimentación en tiempo real: Mientras el usuario escribe, </a:t>
            </a:r>
            <a:r>
              <a:rPr lang="es-MX" dirty="0" err="1"/>
              <a:t>Writefull</a:t>
            </a:r>
            <a:r>
              <a:rPr lang="es-MX" dirty="0"/>
              <a:t> proporciona comentarios y sugerencias inmediatas para ayudar a mejorar la calidad del texto.</a:t>
            </a:r>
          </a:p>
          <a:p>
            <a:endParaRPr lang="es-MX" dirty="0"/>
          </a:p>
          <a:p>
            <a:r>
              <a:rPr lang="es-MX" dirty="0"/>
              <a:t>Soporte multilingüe: Aunque </a:t>
            </a:r>
            <a:r>
              <a:rPr lang="es-MX" dirty="0" err="1"/>
              <a:t>Writefull</a:t>
            </a:r>
            <a:r>
              <a:rPr lang="es-MX" dirty="0"/>
              <a:t> se centra en la escritura en inglés, también ofrece soporte para otros idiomas.</a:t>
            </a:r>
          </a:p>
          <a:p>
            <a:endParaRPr lang="es-MX" dirty="0"/>
          </a:p>
          <a:p>
            <a:r>
              <a:rPr lang="es-MX" dirty="0" err="1"/>
              <a:t>Writefull</a:t>
            </a:r>
            <a:r>
              <a:rPr lang="es-MX" dirty="0"/>
              <a:t> utiliza algoritmos de aprendizaje automático y bases de datos de texto para analizar y comparar el texto del usuario con textos de alta calidad y bien escritos. Esta comparación permite a la herramienta proporcionar sugerencias y correcciones específicas para mejorar la calidad y efectividad de la escritura del usuario.</a:t>
            </a:r>
          </a:p>
        </p:txBody>
      </p:sp>
      <p:sp>
        <p:nvSpPr>
          <p:cNvPr id="4" name="Marcador de número de diapositiva 3"/>
          <p:cNvSpPr>
            <a:spLocks noGrp="1"/>
          </p:cNvSpPr>
          <p:nvPr>
            <p:ph type="sldNum" sz="quarter" idx="5"/>
          </p:nvPr>
        </p:nvSpPr>
        <p:spPr/>
        <p:txBody>
          <a:bodyPr/>
          <a:lstStyle/>
          <a:p>
            <a:fld id="{479F2FE1-819E-4657-B1EA-6412D77A2FDE}" type="slidenum">
              <a:rPr lang="es-MX" smtClean="0"/>
              <a:t>57</a:t>
            </a:fld>
            <a:endParaRPr lang="es-MX"/>
          </a:p>
        </p:txBody>
      </p:sp>
    </p:spTree>
    <p:extLst>
      <p:ext uri="{BB962C8B-B14F-4D97-AF65-F5344CB8AC3E}">
        <p14:creationId xmlns:p14="http://schemas.microsoft.com/office/powerpoint/2010/main" val="1290894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4</a:t>
            </a:fld>
            <a:endParaRPr lang="es-MX"/>
          </a:p>
        </p:txBody>
      </p:sp>
    </p:spTree>
    <p:extLst>
      <p:ext uri="{BB962C8B-B14F-4D97-AF65-F5344CB8AC3E}">
        <p14:creationId xmlns:p14="http://schemas.microsoft.com/office/powerpoint/2010/main" val="1179920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5</a:t>
            </a:fld>
            <a:endParaRPr lang="es-MX"/>
          </a:p>
        </p:txBody>
      </p:sp>
    </p:spTree>
    <p:extLst>
      <p:ext uri="{BB962C8B-B14F-4D97-AF65-F5344CB8AC3E}">
        <p14:creationId xmlns:p14="http://schemas.microsoft.com/office/powerpoint/2010/main" val="2617449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10</a:t>
            </a:fld>
            <a:endParaRPr lang="es-MX"/>
          </a:p>
        </p:txBody>
      </p:sp>
    </p:spTree>
    <p:extLst>
      <p:ext uri="{BB962C8B-B14F-4D97-AF65-F5344CB8AC3E}">
        <p14:creationId xmlns:p14="http://schemas.microsoft.com/office/powerpoint/2010/main" val="973836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11</a:t>
            </a:fld>
            <a:endParaRPr lang="es-MX"/>
          </a:p>
        </p:txBody>
      </p:sp>
    </p:spTree>
    <p:extLst>
      <p:ext uri="{BB962C8B-B14F-4D97-AF65-F5344CB8AC3E}">
        <p14:creationId xmlns:p14="http://schemas.microsoft.com/office/powerpoint/2010/main" val="1163566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12</a:t>
            </a:fld>
            <a:endParaRPr lang="es-MX"/>
          </a:p>
        </p:txBody>
      </p:sp>
    </p:spTree>
    <p:extLst>
      <p:ext uri="{BB962C8B-B14F-4D97-AF65-F5344CB8AC3E}">
        <p14:creationId xmlns:p14="http://schemas.microsoft.com/office/powerpoint/2010/main" val="429686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14</a:t>
            </a:fld>
            <a:endParaRPr lang="es-MX"/>
          </a:p>
        </p:txBody>
      </p:sp>
    </p:spTree>
    <p:extLst>
      <p:ext uri="{BB962C8B-B14F-4D97-AF65-F5344CB8AC3E}">
        <p14:creationId xmlns:p14="http://schemas.microsoft.com/office/powerpoint/2010/main" val="2780172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15</a:t>
            </a:fld>
            <a:endParaRPr lang="es-MX"/>
          </a:p>
        </p:txBody>
      </p:sp>
    </p:spTree>
    <p:extLst>
      <p:ext uri="{BB962C8B-B14F-4D97-AF65-F5344CB8AC3E}">
        <p14:creationId xmlns:p14="http://schemas.microsoft.com/office/powerpoint/2010/main" val="2175159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16</a:t>
            </a:fld>
            <a:endParaRPr lang="es-MX"/>
          </a:p>
        </p:txBody>
      </p:sp>
    </p:spTree>
    <p:extLst>
      <p:ext uri="{BB962C8B-B14F-4D97-AF65-F5344CB8AC3E}">
        <p14:creationId xmlns:p14="http://schemas.microsoft.com/office/powerpoint/2010/main" val="1792392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5604A551-B404-436A-9744-6C151D60B8C9}" type="datetimeFigureOut">
              <a:rPr lang="es-MX" smtClean="0"/>
              <a:t>05/05/2023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3D69CB3C-7C14-4E82-8266-C8FEF7E61243}" type="slidenum">
              <a:rPr lang="es-MX" smtClean="0"/>
              <a:t>‹Nº›</a:t>
            </a:fld>
            <a:endParaRPr lang="es-MX"/>
          </a:p>
        </p:txBody>
      </p:sp>
    </p:spTree>
    <p:extLst>
      <p:ext uri="{BB962C8B-B14F-4D97-AF65-F5344CB8AC3E}">
        <p14:creationId xmlns:p14="http://schemas.microsoft.com/office/powerpoint/2010/main" val="1244245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604A551-B404-436A-9744-6C151D60B8C9}" type="datetimeFigureOut">
              <a:rPr lang="es-MX" smtClean="0"/>
              <a:t>05/05/2023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3D69CB3C-7C14-4E82-8266-C8FEF7E61243}" type="slidenum">
              <a:rPr lang="es-MX" smtClean="0"/>
              <a:t>‹Nº›</a:t>
            </a:fld>
            <a:endParaRPr lang="es-MX"/>
          </a:p>
        </p:txBody>
      </p:sp>
    </p:spTree>
    <p:extLst>
      <p:ext uri="{BB962C8B-B14F-4D97-AF65-F5344CB8AC3E}">
        <p14:creationId xmlns:p14="http://schemas.microsoft.com/office/powerpoint/2010/main" val="1088133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604A551-B404-436A-9744-6C151D60B8C9}" type="datetimeFigureOut">
              <a:rPr lang="es-MX" smtClean="0"/>
              <a:t>05/05/2023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3D69CB3C-7C14-4E82-8266-C8FEF7E61243}" type="slidenum">
              <a:rPr lang="es-MX" smtClean="0"/>
              <a:t>‹Nº›</a:t>
            </a:fld>
            <a:endParaRPr lang="es-MX"/>
          </a:p>
        </p:txBody>
      </p:sp>
    </p:spTree>
    <p:extLst>
      <p:ext uri="{BB962C8B-B14F-4D97-AF65-F5344CB8AC3E}">
        <p14:creationId xmlns:p14="http://schemas.microsoft.com/office/powerpoint/2010/main" val="137471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604A551-B404-436A-9744-6C151D60B8C9}" type="datetimeFigureOut">
              <a:rPr lang="es-MX" smtClean="0"/>
              <a:t>05/05/2023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3D69CB3C-7C14-4E82-8266-C8FEF7E61243}" type="slidenum">
              <a:rPr lang="es-MX" smtClean="0"/>
              <a:t>‹Nº›</a:t>
            </a:fld>
            <a:endParaRPr lang="es-MX"/>
          </a:p>
        </p:txBody>
      </p:sp>
    </p:spTree>
    <p:extLst>
      <p:ext uri="{BB962C8B-B14F-4D97-AF65-F5344CB8AC3E}">
        <p14:creationId xmlns:p14="http://schemas.microsoft.com/office/powerpoint/2010/main" val="2104582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5604A551-B404-436A-9744-6C151D60B8C9}" type="datetimeFigureOut">
              <a:rPr lang="es-MX" smtClean="0"/>
              <a:t>05/05/2023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3D69CB3C-7C14-4E82-8266-C8FEF7E61243}" type="slidenum">
              <a:rPr lang="es-MX" smtClean="0"/>
              <a:t>‹Nº›</a:t>
            </a:fld>
            <a:endParaRPr lang="es-MX"/>
          </a:p>
        </p:txBody>
      </p:sp>
    </p:spTree>
    <p:extLst>
      <p:ext uri="{BB962C8B-B14F-4D97-AF65-F5344CB8AC3E}">
        <p14:creationId xmlns:p14="http://schemas.microsoft.com/office/powerpoint/2010/main" val="1259704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5604A551-B404-436A-9744-6C151D60B8C9}" type="datetimeFigureOut">
              <a:rPr lang="es-MX" smtClean="0"/>
              <a:t>05/05/2023</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3D69CB3C-7C14-4E82-8266-C8FEF7E61243}" type="slidenum">
              <a:rPr lang="es-MX" smtClean="0"/>
              <a:t>‹Nº›</a:t>
            </a:fld>
            <a:endParaRPr lang="es-MX"/>
          </a:p>
        </p:txBody>
      </p:sp>
    </p:spTree>
    <p:extLst>
      <p:ext uri="{BB962C8B-B14F-4D97-AF65-F5344CB8AC3E}">
        <p14:creationId xmlns:p14="http://schemas.microsoft.com/office/powerpoint/2010/main" val="1739332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5604A551-B404-436A-9744-6C151D60B8C9}" type="datetimeFigureOut">
              <a:rPr lang="es-MX" smtClean="0"/>
              <a:t>05/05/2023</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3D69CB3C-7C14-4E82-8266-C8FEF7E61243}" type="slidenum">
              <a:rPr lang="es-MX" smtClean="0"/>
              <a:t>‹Nº›</a:t>
            </a:fld>
            <a:endParaRPr lang="es-MX"/>
          </a:p>
        </p:txBody>
      </p:sp>
    </p:spTree>
    <p:extLst>
      <p:ext uri="{BB962C8B-B14F-4D97-AF65-F5344CB8AC3E}">
        <p14:creationId xmlns:p14="http://schemas.microsoft.com/office/powerpoint/2010/main" val="1770343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5604A551-B404-436A-9744-6C151D60B8C9}" type="datetimeFigureOut">
              <a:rPr lang="es-MX" smtClean="0"/>
              <a:t>05/05/2023</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3D69CB3C-7C14-4E82-8266-C8FEF7E61243}" type="slidenum">
              <a:rPr lang="es-MX" smtClean="0"/>
              <a:t>‹Nº›</a:t>
            </a:fld>
            <a:endParaRPr lang="es-MX"/>
          </a:p>
        </p:txBody>
      </p:sp>
    </p:spTree>
    <p:extLst>
      <p:ext uri="{BB962C8B-B14F-4D97-AF65-F5344CB8AC3E}">
        <p14:creationId xmlns:p14="http://schemas.microsoft.com/office/powerpoint/2010/main" val="3914974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04A551-B404-436A-9744-6C151D60B8C9}" type="datetimeFigureOut">
              <a:rPr lang="es-MX" smtClean="0"/>
              <a:t>05/05/2023</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3D69CB3C-7C14-4E82-8266-C8FEF7E61243}" type="slidenum">
              <a:rPr lang="es-MX" smtClean="0"/>
              <a:t>‹Nº›</a:t>
            </a:fld>
            <a:endParaRPr lang="es-MX"/>
          </a:p>
        </p:txBody>
      </p:sp>
    </p:spTree>
    <p:extLst>
      <p:ext uri="{BB962C8B-B14F-4D97-AF65-F5344CB8AC3E}">
        <p14:creationId xmlns:p14="http://schemas.microsoft.com/office/powerpoint/2010/main" val="4036329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5604A551-B404-436A-9744-6C151D60B8C9}" type="datetimeFigureOut">
              <a:rPr lang="es-MX" smtClean="0"/>
              <a:t>05/05/2023</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3D69CB3C-7C14-4E82-8266-C8FEF7E61243}" type="slidenum">
              <a:rPr lang="es-MX" smtClean="0"/>
              <a:t>‹Nº›</a:t>
            </a:fld>
            <a:endParaRPr lang="es-MX"/>
          </a:p>
        </p:txBody>
      </p:sp>
    </p:spTree>
    <p:extLst>
      <p:ext uri="{BB962C8B-B14F-4D97-AF65-F5344CB8AC3E}">
        <p14:creationId xmlns:p14="http://schemas.microsoft.com/office/powerpoint/2010/main" val="2711108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5604A551-B404-436A-9744-6C151D60B8C9}" type="datetimeFigureOut">
              <a:rPr lang="es-MX" smtClean="0"/>
              <a:t>05/05/2023</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3D69CB3C-7C14-4E82-8266-C8FEF7E61243}" type="slidenum">
              <a:rPr lang="es-MX" smtClean="0"/>
              <a:t>‹Nº›</a:t>
            </a:fld>
            <a:endParaRPr lang="es-MX"/>
          </a:p>
        </p:txBody>
      </p:sp>
    </p:spTree>
    <p:extLst>
      <p:ext uri="{BB962C8B-B14F-4D97-AF65-F5344CB8AC3E}">
        <p14:creationId xmlns:p14="http://schemas.microsoft.com/office/powerpoint/2010/main" val="1467416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04A551-B404-436A-9744-6C151D60B8C9}" type="datetimeFigureOut">
              <a:rPr lang="es-MX" smtClean="0"/>
              <a:t>05/05/2023</a:t>
            </a:fld>
            <a:endParaRPr lang="es-MX"/>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69CB3C-7C14-4E82-8266-C8FEF7E61243}" type="slidenum">
              <a:rPr lang="es-MX" smtClean="0"/>
              <a:t>‹Nº›</a:t>
            </a:fld>
            <a:endParaRPr lang="es-MX"/>
          </a:p>
        </p:txBody>
      </p:sp>
    </p:spTree>
    <p:extLst>
      <p:ext uri="{BB962C8B-B14F-4D97-AF65-F5344CB8AC3E}">
        <p14:creationId xmlns:p14="http://schemas.microsoft.com/office/powerpoint/2010/main" val="16225519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pvelardea/chatGTP/"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google.com.mx/search?q=prompt+engineer+wanted"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hyperlink" Target="https://www.mdpi.com/2227-9059/11/3/788"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ieeexplore.ieee.org/document/9720240"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png"/><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png"/><Relationship Id="rId14"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https://chrome.google.com/webstore/detail/google-scholar-button/ldipcbpaocekfooobnbcddclnhejkcpn?hl=es" TargetMode="External"/><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hyperlink" Target="https://chrome.google.com/webstore/detail/doi-resolver/goanbaknlbojfglcepjnankoobfakbp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hyperlink" Target="https://www.semanticscholar.org/" TargetMode="Externa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hyperlink" Target="https://chrome.google.com/webstore/detail/webchatgpt-chatgpt-with-i/lpfemeioodjbpieminkklglpmhlngfcn" TargetMode="External"/></Relationships>
</file>

<file path=ppt/slides/_rels/slide5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www.chatpdf.com/"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hyperlink" Target="https://mx.linkedin.com/" TargetMode="External"/><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hyperlink" Target="https://glasp.co/youtube-summary" TargetMode="External"/><Relationship Id="rId11" Type="http://schemas.openxmlformats.org/officeDocument/2006/relationships/image" Target="../media/image50.png"/><Relationship Id="rId5" Type="http://schemas.openxmlformats.org/officeDocument/2006/relationships/image" Target="../media/image47.png"/><Relationship Id="rId10" Type="http://schemas.openxmlformats.org/officeDocument/2006/relationships/hyperlink" Target="https://www.linkedin.com/in/aleebrahim?miniProfileUrn=urn%3Ali%3Afs_miniProfile%3AACoAAAKN5NgBYHGePCA4rbT2-4YCbNMtSPVSxI8&amp;lipi=urn%3Ali%3Apage%3Ad_flagship3_feed%3B2II%2BExpfQ8i%2BRTGOhHcRDg%3D%3D" TargetMode="External"/><Relationship Id="rId4" Type="http://schemas.openxmlformats.org/officeDocument/2006/relationships/hyperlink" Target="https://chrome.google.com/webstore/detail/copychatgpt-sidebar-hider/jcoamkkcoapjegcllcocchbiingomplo" TargetMode="External"/><Relationship Id="rId9" Type="http://schemas.openxmlformats.org/officeDocument/2006/relationships/image" Target="../media/image49.png"/></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blog.writefull.com/texgpt-harness-the-power-of-chatgpt-in-overleaf/" TargetMode="External"/><Relationship Id="rId5" Type="http://schemas.openxmlformats.org/officeDocument/2006/relationships/image" Target="../media/image53.jpeg"/><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securitylab.uan.mx/" TargetMode="External"/><Relationship Id="rId2" Type="http://schemas.openxmlformats.org/officeDocument/2006/relationships/hyperlink" Target="mailto:pvelarde@uan.edu.mx" TargetMode="External"/><Relationship Id="rId1" Type="http://schemas.openxmlformats.org/officeDocument/2006/relationships/slideLayout" Target="../slideLayouts/slideLayout1.xml"/><Relationship Id="rId4" Type="http://schemas.openxmlformats.org/officeDocument/2006/relationships/hyperlink" Target="https://github.com/pvelardea/chatGTP/blob/main/chatgpt.pptx"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openai.com/" TargetMode="Externa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hyperlink" Target="https://chat.openai.co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397E8EE5-B572-2349-EFF7-784BE8782DEA}"/>
              </a:ext>
            </a:extLst>
          </p:cNvPr>
          <p:cNvPicPr>
            <a:picLocks noChangeAspect="1"/>
          </p:cNvPicPr>
          <p:nvPr/>
        </p:nvPicPr>
        <p:blipFill>
          <a:blip r:embed="rId2"/>
          <a:stretch>
            <a:fillRect/>
          </a:stretch>
        </p:blipFill>
        <p:spPr>
          <a:xfrm>
            <a:off x="40005" y="691515"/>
            <a:ext cx="9144000" cy="5143500"/>
          </a:xfrm>
          <a:prstGeom prst="rect">
            <a:avLst/>
          </a:prstGeom>
        </p:spPr>
      </p:pic>
      <p:sp>
        <p:nvSpPr>
          <p:cNvPr id="2" name="CuadroTexto 1">
            <a:extLst>
              <a:ext uri="{FF2B5EF4-FFF2-40B4-BE49-F238E27FC236}">
                <a16:creationId xmlns:a16="http://schemas.microsoft.com/office/drawing/2014/main" id="{54B2190C-0C17-ECDF-72D3-B343A241B25B}"/>
              </a:ext>
            </a:extLst>
          </p:cNvPr>
          <p:cNvSpPr txBox="1"/>
          <p:nvPr/>
        </p:nvSpPr>
        <p:spPr>
          <a:xfrm>
            <a:off x="4817745" y="6097905"/>
            <a:ext cx="4366260" cy="646331"/>
          </a:xfrm>
          <a:prstGeom prst="rect">
            <a:avLst/>
          </a:prstGeom>
          <a:noFill/>
        </p:spPr>
        <p:txBody>
          <a:bodyPr wrap="square" rtlCol="0">
            <a:spAutoFit/>
          </a:bodyPr>
          <a:lstStyle/>
          <a:p>
            <a:r>
              <a:rPr lang="es-MX" dirty="0"/>
              <a:t>Diapositivas:</a:t>
            </a:r>
          </a:p>
          <a:p>
            <a:r>
              <a:rPr lang="es-MX" dirty="0">
                <a:hlinkClick r:id="rId3"/>
              </a:rPr>
              <a:t>https://github.com/pvelardea/chatGTP/</a:t>
            </a:r>
            <a:r>
              <a:rPr lang="es-MX" dirty="0"/>
              <a:t> </a:t>
            </a:r>
          </a:p>
        </p:txBody>
      </p:sp>
    </p:spTree>
    <p:extLst>
      <p:ext uri="{BB962C8B-B14F-4D97-AF65-F5344CB8AC3E}">
        <p14:creationId xmlns:p14="http://schemas.microsoft.com/office/powerpoint/2010/main" val="1323694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4617E4-CA55-0AC9-9802-F737C800308E}"/>
              </a:ext>
            </a:extLst>
          </p:cNvPr>
          <p:cNvSpPr>
            <a:spLocks noGrp="1"/>
          </p:cNvSpPr>
          <p:nvPr>
            <p:ph type="title"/>
          </p:nvPr>
        </p:nvSpPr>
        <p:spPr/>
        <p:txBody>
          <a:bodyPr/>
          <a:lstStyle/>
          <a:p>
            <a:r>
              <a:rPr lang="es-MX" dirty="0"/>
              <a:t>Explorando la interfaz de ChatGPT</a:t>
            </a:r>
          </a:p>
        </p:txBody>
      </p:sp>
      <p:pic>
        <p:nvPicPr>
          <p:cNvPr id="5" name="Imagen 4">
            <a:extLst>
              <a:ext uri="{FF2B5EF4-FFF2-40B4-BE49-F238E27FC236}">
                <a16:creationId xmlns:a16="http://schemas.microsoft.com/office/drawing/2014/main" id="{55424101-96B4-9245-7BE0-DDB67164E357}"/>
              </a:ext>
            </a:extLst>
          </p:cNvPr>
          <p:cNvPicPr>
            <a:picLocks noChangeAspect="1"/>
          </p:cNvPicPr>
          <p:nvPr/>
        </p:nvPicPr>
        <p:blipFill rotWithShape="1">
          <a:blip r:embed="rId3"/>
          <a:srcRect l="22768"/>
          <a:stretch/>
        </p:blipFill>
        <p:spPr>
          <a:xfrm>
            <a:off x="2394857" y="1782898"/>
            <a:ext cx="5200278" cy="4838095"/>
          </a:xfrm>
          <a:prstGeom prst="rect">
            <a:avLst/>
          </a:prstGeom>
        </p:spPr>
      </p:pic>
      <p:pic>
        <p:nvPicPr>
          <p:cNvPr id="15" name="Imagen 14">
            <a:extLst>
              <a:ext uri="{FF2B5EF4-FFF2-40B4-BE49-F238E27FC236}">
                <a16:creationId xmlns:a16="http://schemas.microsoft.com/office/drawing/2014/main" id="{206C2CCD-66D5-06D2-F1D9-336510E4A5AB}"/>
              </a:ext>
            </a:extLst>
          </p:cNvPr>
          <p:cNvPicPr>
            <a:picLocks noChangeAspect="1"/>
          </p:cNvPicPr>
          <p:nvPr/>
        </p:nvPicPr>
        <p:blipFill>
          <a:blip r:embed="rId4"/>
          <a:stretch>
            <a:fillRect/>
          </a:stretch>
        </p:blipFill>
        <p:spPr>
          <a:xfrm>
            <a:off x="628650" y="1881003"/>
            <a:ext cx="1761280" cy="4739990"/>
          </a:xfrm>
          <a:prstGeom prst="rect">
            <a:avLst/>
          </a:prstGeom>
        </p:spPr>
      </p:pic>
    </p:spTree>
    <p:extLst>
      <p:ext uri="{BB962C8B-B14F-4D97-AF65-F5344CB8AC3E}">
        <p14:creationId xmlns:p14="http://schemas.microsoft.com/office/powerpoint/2010/main" val="2191587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814685-EE80-8F1F-6449-28EA1CEACE14}"/>
              </a:ext>
            </a:extLst>
          </p:cNvPr>
          <p:cNvSpPr>
            <a:spLocks noGrp="1"/>
          </p:cNvSpPr>
          <p:nvPr>
            <p:ph type="title"/>
          </p:nvPr>
        </p:nvSpPr>
        <p:spPr/>
        <p:txBody>
          <a:bodyPr/>
          <a:lstStyle/>
          <a:p>
            <a:r>
              <a:rPr lang="es-MX" dirty="0"/>
              <a:t>ChatGPT, como herramienta:</a:t>
            </a:r>
          </a:p>
        </p:txBody>
      </p:sp>
      <p:sp>
        <p:nvSpPr>
          <p:cNvPr id="3" name="Marcador de contenido 2">
            <a:extLst>
              <a:ext uri="{FF2B5EF4-FFF2-40B4-BE49-F238E27FC236}">
                <a16:creationId xmlns:a16="http://schemas.microsoft.com/office/drawing/2014/main" id="{11853A80-750A-7930-EDAA-1CDCCDAD6004}"/>
              </a:ext>
            </a:extLst>
          </p:cNvPr>
          <p:cNvSpPr>
            <a:spLocks noGrp="1"/>
          </p:cNvSpPr>
          <p:nvPr>
            <p:ph idx="1"/>
          </p:nvPr>
        </p:nvSpPr>
        <p:spPr/>
        <p:txBody>
          <a:bodyPr>
            <a:normAutofit/>
          </a:bodyPr>
          <a:lstStyle/>
          <a:p>
            <a:r>
              <a:rPr lang="es-MX" sz="3200" dirty="0"/>
              <a:t>En general, ChatGPT aporta una enorme eficiencia a los flujos de trabajo en una gran variedad de ámbitos</a:t>
            </a:r>
          </a:p>
        </p:txBody>
      </p:sp>
    </p:spTree>
    <p:extLst>
      <p:ext uri="{BB962C8B-B14F-4D97-AF65-F5344CB8AC3E}">
        <p14:creationId xmlns:p14="http://schemas.microsoft.com/office/powerpoint/2010/main" val="509186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112F01-E843-369E-A98D-AAF84A4C2419}"/>
              </a:ext>
            </a:extLst>
          </p:cNvPr>
          <p:cNvSpPr>
            <a:spLocks noGrp="1"/>
          </p:cNvSpPr>
          <p:nvPr>
            <p:ph type="title"/>
          </p:nvPr>
        </p:nvSpPr>
        <p:spPr/>
        <p:txBody>
          <a:bodyPr/>
          <a:lstStyle/>
          <a:p>
            <a:r>
              <a:rPr lang="es-MX" dirty="0"/>
              <a:t>ChatGPT, como herramienta:</a:t>
            </a:r>
          </a:p>
        </p:txBody>
      </p:sp>
      <p:sp>
        <p:nvSpPr>
          <p:cNvPr id="3" name="Marcador de contenido 2">
            <a:extLst>
              <a:ext uri="{FF2B5EF4-FFF2-40B4-BE49-F238E27FC236}">
                <a16:creationId xmlns:a16="http://schemas.microsoft.com/office/drawing/2014/main" id="{B77B52F7-0AE8-E4DC-58AD-391A7A0A9FCC}"/>
              </a:ext>
            </a:extLst>
          </p:cNvPr>
          <p:cNvSpPr>
            <a:spLocks noGrp="1"/>
          </p:cNvSpPr>
          <p:nvPr>
            <p:ph idx="1"/>
          </p:nvPr>
        </p:nvSpPr>
        <p:spPr/>
        <p:txBody>
          <a:bodyPr>
            <a:normAutofit/>
          </a:bodyPr>
          <a:lstStyle/>
          <a:p>
            <a:r>
              <a:rPr lang="es-MX" dirty="0"/>
              <a:t>Ayuda a procesar grandes cantidades de información en poco tiempo</a:t>
            </a:r>
          </a:p>
          <a:p>
            <a:pPr marL="914400" lvl="1" indent="-457200">
              <a:buFont typeface="+mj-lt"/>
              <a:buAutoNum type="arabicPeriod"/>
            </a:pPr>
            <a:r>
              <a:rPr lang="es-MX" dirty="0"/>
              <a:t>Reducir texto a un número de palabras</a:t>
            </a:r>
          </a:p>
          <a:p>
            <a:pPr marL="914400" lvl="1" indent="-457200">
              <a:buFont typeface="+mj-lt"/>
              <a:buAutoNum type="arabicPeriod"/>
            </a:pPr>
            <a:r>
              <a:rPr lang="es-MX" dirty="0"/>
              <a:t>Sugerencias de títulos para un artículo</a:t>
            </a:r>
          </a:p>
          <a:p>
            <a:pPr marL="914400" lvl="1" indent="-457200">
              <a:buFont typeface="+mj-lt"/>
              <a:buAutoNum type="arabicPeriod"/>
            </a:pPr>
            <a:r>
              <a:rPr lang="es-MX" dirty="0"/>
              <a:t>Revisión de la literatura al buscar y clasificar artículos relevantes en una base de datos de investigación</a:t>
            </a:r>
          </a:p>
          <a:p>
            <a:pPr marL="914400" lvl="1" indent="-457200">
              <a:buFont typeface="+mj-lt"/>
              <a:buAutoNum type="arabicPeriod"/>
            </a:pPr>
            <a:r>
              <a:rPr lang="es-MX" dirty="0"/>
              <a:t>Generación de resúmenes de investigación </a:t>
            </a:r>
          </a:p>
          <a:p>
            <a:pPr marL="914400" lvl="1" indent="-457200">
              <a:buFont typeface="+mj-lt"/>
              <a:buAutoNum type="arabicPeriod"/>
            </a:pPr>
            <a:r>
              <a:rPr lang="es-MX" dirty="0"/>
              <a:t>Identificación de patrones en grandes conjuntos de datos</a:t>
            </a:r>
          </a:p>
        </p:txBody>
      </p:sp>
    </p:spTree>
    <p:extLst>
      <p:ext uri="{BB962C8B-B14F-4D97-AF65-F5344CB8AC3E}">
        <p14:creationId xmlns:p14="http://schemas.microsoft.com/office/powerpoint/2010/main" val="2587950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1E5C09-8A66-EB32-42FE-A463D29BC52D}"/>
              </a:ext>
            </a:extLst>
          </p:cNvPr>
          <p:cNvSpPr>
            <a:spLocks noGrp="1"/>
          </p:cNvSpPr>
          <p:nvPr>
            <p:ph type="title"/>
          </p:nvPr>
        </p:nvSpPr>
        <p:spPr/>
        <p:txBody>
          <a:bodyPr/>
          <a:lstStyle/>
          <a:p>
            <a:r>
              <a:rPr lang="es-MX" i="1" dirty="0" err="1"/>
              <a:t>Prompt</a:t>
            </a:r>
            <a:r>
              <a:rPr lang="es-MX" i="1" dirty="0"/>
              <a:t> </a:t>
            </a:r>
            <a:r>
              <a:rPr lang="es-MX" i="1" dirty="0" err="1"/>
              <a:t>Engineering</a:t>
            </a:r>
            <a:r>
              <a:rPr lang="es-MX" i="1" dirty="0"/>
              <a:t> </a:t>
            </a:r>
            <a:r>
              <a:rPr lang="es-MX" dirty="0"/>
              <a:t>(PE)</a:t>
            </a:r>
          </a:p>
        </p:txBody>
      </p:sp>
      <p:sp>
        <p:nvSpPr>
          <p:cNvPr id="3" name="Marcador de contenido 2">
            <a:extLst>
              <a:ext uri="{FF2B5EF4-FFF2-40B4-BE49-F238E27FC236}">
                <a16:creationId xmlns:a16="http://schemas.microsoft.com/office/drawing/2014/main" id="{EE3618B5-3B56-3C0E-3E2C-1196225964BF}"/>
              </a:ext>
            </a:extLst>
          </p:cNvPr>
          <p:cNvSpPr>
            <a:spLocks noGrp="1"/>
          </p:cNvSpPr>
          <p:nvPr>
            <p:ph idx="1"/>
          </p:nvPr>
        </p:nvSpPr>
        <p:spPr/>
        <p:txBody>
          <a:bodyPr/>
          <a:lstStyle/>
          <a:p>
            <a:r>
              <a:rPr lang="es-MX" dirty="0"/>
              <a:t>Ingeniería de </a:t>
            </a:r>
            <a:r>
              <a:rPr lang="es-MX" dirty="0" err="1"/>
              <a:t>Prompts</a:t>
            </a:r>
            <a:r>
              <a:rPr lang="es-MX" dirty="0"/>
              <a:t> se refiere al proceso de diseñar y construir un conjunto de </a:t>
            </a:r>
            <a:r>
              <a:rPr lang="es-MX" b="1" dirty="0">
                <a:highlight>
                  <a:srgbClr val="FFFF00"/>
                </a:highlight>
              </a:rPr>
              <a:t>instrucciones específicas</a:t>
            </a:r>
            <a:r>
              <a:rPr lang="es-MX" dirty="0"/>
              <a:t> (</a:t>
            </a:r>
            <a:r>
              <a:rPr lang="es-MX" i="1" dirty="0" err="1"/>
              <a:t>prompts</a:t>
            </a:r>
            <a:r>
              <a:rPr lang="es-MX" dirty="0"/>
              <a:t>) que se utilizan para guiar y mejorar las respuestas de ChatGTP</a:t>
            </a:r>
          </a:p>
        </p:txBody>
      </p:sp>
      <p:pic>
        <p:nvPicPr>
          <p:cNvPr id="7" name="Imagen 6">
            <a:hlinkClick r:id="rId2"/>
            <a:extLst>
              <a:ext uri="{FF2B5EF4-FFF2-40B4-BE49-F238E27FC236}">
                <a16:creationId xmlns:a16="http://schemas.microsoft.com/office/drawing/2014/main" id="{714C64B1-6878-6C18-B9EF-F721198507C6}"/>
              </a:ext>
            </a:extLst>
          </p:cNvPr>
          <p:cNvPicPr>
            <a:picLocks noChangeAspect="1"/>
          </p:cNvPicPr>
          <p:nvPr/>
        </p:nvPicPr>
        <p:blipFill>
          <a:blip r:embed="rId3"/>
          <a:stretch>
            <a:fillRect/>
          </a:stretch>
        </p:blipFill>
        <p:spPr>
          <a:xfrm>
            <a:off x="2073728" y="3608651"/>
            <a:ext cx="4856405" cy="3115639"/>
          </a:xfrm>
          <a:prstGeom prst="rect">
            <a:avLst/>
          </a:prstGeom>
        </p:spPr>
      </p:pic>
    </p:spTree>
    <p:extLst>
      <p:ext uri="{BB962C8B-B14F-4D97-AF65-F5344CB8AC3E}">
        <p14:creationId xmlns:p14="http://schemas.microsoft.com/office/powerpoint/2010/main" val="1178910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4ABAB45-CC41-319D-35B9-B84BDF90D8DE}"/>
              </a:ext>
            </a:extLst>
          </p:cNvPr>
          <p:cNvPicPr>
            <a:picLocks noChangeAspect="1"/>
          </p:cNvPicPr>
          <p:nvPr/>
        </p:nvPicPr>
        <p:blipFill>
          <a:blip r:embed="rId3"/>
          <a:stretch>
            <a:fillRect/>
          </a:stretch>
        </p:blipFill>
        <p:spPr>
          <a:xfrm>
            <a:off x="1162049" y="365126"/>
            <a:ext cx="6626680" cy="6091304"/>
          </a:xfrm>
          <a:prstGeom prst="rect">
            <a:avLst/>
          </a:prstGeom>
        </p:spPr>
      </p:pic>
    </p:spTree>
    <p:extLst>
      <p:ext uri="{BB962C8B-B14F-4D97-AF65-F5344CB8AC3E}">
        <p14:creationId xmlns:p14="http://schemas.microsoft.com/office/powerpoint/2010/main" val="2158176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4FC40E-852F-37F1-A977-A205166B5209}"/>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F9191B2E-F09A-7B46-8D5E-4B05D27C98B1}"/>
              </a:ext>
            </a:extLst>
          </p:cNvPr>
          <p:cNvSpPr>
            <a:spLocks noGrp="1"/>
          </p:cNvSpPr>
          <p:nvPr>
            <p:ph idx="1"/>
          </p:nvPr>
        </p:nvSpPr>
        <p:spPr/>
        <p:txBody>
          <a:bodyPr/>
          <a:lstStyle/>
          <a:p>
            <a:endParaRPr lang="es-MX"/>
          </a:p>
        </p:txBody>
      </p:sp>
      <p:pic>
        <p:nvPicPr>
          <p:cNvPr id="1026" name="Picture 2" descr="Puede ser un gráfico de texto que dice &quot;CHATGPT PROMPTING CHEAT SHEET Act as a (ROLE) Create a (TASK) Show as (FORMAT) CEO Marketer •Inventor Therapist Journalist .Advertiser Copywriter Ghostwriter .Accountant Entrepreneur .Mindset Coach Project Manager Prompt Engineer Website Designer Best Selling Author •Essay Recipe •Article •Ad Copy Headline •Analysis •Blog Post Summary .Sales Copy .Video Script .SEO Keywords .Book Outline •Email Sequence .Social Media Post Produc .Product Description .List ·PDF •XML ·HTMI Code Graphs AT Table •Rich Text •Summary •Markdown •Word Cloud .Spreadsheet .Gantt Chart Plain Text file Presentation Slides &quot;Acting as a (ROLE) perform TASK in FORMAT)&quot;&quot;">
            <a:extLst>
              <a:ext uri="{FF2B5EF4-FFF2-40B4-BE49-F238E27FC236}">
                <a16:creationId xmlns:a16="http://schemas.microsoft.com/office/drawing/2014/main" id="{EADF4125-844C-DB9C-6A1A-DC805B950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4463" y="0"/>
            <a:ext cx="63134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8714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50D7FC-CD66-5C7D-8CFC-0A35B817E848}"/>
              </a:ext>
            </a:extLst>
          </p:cNvPr>
          <p:cNvSpPr>
            <a:spLocks noGrp="1"/>
          </p:cNvSpPr>
          <p:nvPr>
            <p:ph type="title"/>
          </p:nvPr>
        </p:nvSpPr>
        <p:spPr/>
        <p:txBody>
          <a:bodyPr/>
          <a:lstStyle/>
          <a:p>
            <a:r>
              <a:rPr lang="es-MX" dirty="0"/>
              <a:t>Dos </a:t>
            </a:r>
            <a:r>
              <a:rPr lang="es-MX" dirty="0" err="1"/>
              <a:t>prompts</a:t>
            </a:r>
            <a:r>
              <a:rPr lang="es-MX" dirty="0"/>
              <a:t> con distinto rol</a:t>
            </a:r>
          </a:p>
        </p:txBody>
      </p:sp>
      <p:sp>
        <p:nvSpPr>
          <p:cNvPr id="4" name="CuadroTexto 3">
            <a:extLst>
              <a:ext uri="{FF2B5EF4-FFF2-40B4-BE49-F238E27FC236}">
                <a16:creationId xmlns:a16="http://schemas.microsoft.com/office/drawing/2014/main" id="{F6E03474-89AE-A349-D652-8F65E8E7668A}"/>
              </a:ext>
            </a:extLst>
          </p:cNvPr>
          <p:cNvSpPr txBox="1"/>
          <p:nvPr/>
        </p:nvSpPr>
        <p:spPr>
          <a:xfrm>
            <a:off x="1221922" y="2338378"/>
            <a:ext cx="7293428" cy="1477328"/>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2400" dirty="0">
                <a:latin typeface="Courier New" panose="02070309020205020404" pitchFamily="49" charset="0"/>
                <a:cs typeface="Courier New" panose="02070309020205020404" pitchFamily="49" charset="0"/>
              </a:rPr>
              <a:t>¿Puedes recomendarme un libro de aprendizaje automático para principiantes usando Python?</a:t>
            </a:r>
            <a:endParaRPr lang="es-MX" dirty="0">
              <a:latin typeface="Courier New" panose="02070309020205020404" pitchFamily="49" charset="0"/>
              <a:cs typeface="Courier New" panose="02070309020205020404" pitchFamily="49" charset="0"/>
            </a:endParaRPr>
          </a:p>
          <a:p>
            <a:endParaRPr lang="es-MX" dirty="0">
              <a:latin typeface="Courier New" panose="02070309020205020404" pitchFamily="49" charset="0"/>
              <a:cs typeface="Courier New" panose="02070309020205020404" pitchFamily="49" charset="0"/>
            </a:endParaRPr>
          </a:p>
        </p:txBody>
      </p:sp>
      <p:grpSp>
        <p:nvGrpSpPr>
          <p:cNvPr id="5" name="Grupo 4">
            <a:extLst>
              <a:ext uri="{FF2B5EF4-FFF2-40B4-BE49-F238E27FC236}">
                <a16:creationId xmlns:a16="http://schemas.microsoft.com/office/drawing/2014/main" id="{FFA6446D-0FED-9E86-496D-B2297412A8EA}"/>
              </a:ext>
            </a:extLst>
          </p:cNvPr>
          <p:cNvGrpSpPr/>
          <p:nvPr/>
        </p:nvGrpSpPr>
        <p:grpSpPr>
          <a:xfrm>
            <a:off x="7792006" y="3317223"/>
            <a:ext cx="420703" cy="422598"/>
            <a:chOff x="3757246" y="3935456"/>
            <a:chExt cx="420703" cy="422598"/>
          </a:xfrm>
        </p:grpSpPr>
        <p:cxnSp>
          <p:nvCxnSpPr>
            <p:cNvPr id="6" name="Conector recto 5">
              <a:extLst>
                <a:ext uri="{FF2B5EF4-FFF2-40B4-BE49-F238E27FC236}">
                  <a16:creationId xmlns:a16="http://schemas.microsoft.com/office/drawing/2014/main" id="{A1687FF3-EE66-A4AA-C672-A9767CA03C68}"/>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BDA8D016-A2A2-999B-40F6-20E91EB85BA1}"/>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A020613B-D43F-E637-DF09-8DC0831355F6}"/>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2FB4EBD4-3694-54EC-71FD-D23C64A1B3BA}"/>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6E31FF42-33A4-8F60-BB2D-6877FACEDE18}"/>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C9A45945-ED5E-5EC8-AC9F-E7C5305011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352" y="2319426"/>
            <a:ext cx="506186" cy="506186"/>
          </a:xfrm>
          <a:prstGeom prst="rect">
            <a:avLst/>
          </a:prstGeom>
        </p:spPr>
      </p:pic>
      <p:sp>
        <p:nvSpPr>
          <p:cNvPr id="12" name="CuadroTexto 11">
            <a:extLst>
              <a:ext uri="{FF2B5EF4-FFF2-40B4-BE49-F238E27FC236}">
                <a16:creationId xmlns:a16="http://schemas.microsoft.com/office/drawing/2014/main" id="{5026D1D6-BFA7-50CD-2BCE-357F00121470}"/>
              </a:ext>
            </a:extLst>
          </p:cNvPr>
          <p:cNvSpPr txBox="1"/>
          <p:nvPr/>
        </p:nvSpPr>
        <p:spPr>
          <a:xfrm>
            <a:off x="1221922" y="4563180"/>
            <a:ext cx="7293428" cy="1938992"/>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2400" dirty="0">
                <a:latin typeface="Courier New" panose="02070309020205020404" pitchFamily="49" charset="0"/>
                <a:cs typeface="Courier New" panose="02070309020205020404" pitchFamily="49" charset="0"/>
              </a:rPr>
              <a:t>Eres un profesor experto en ciencia de datos, me gustaría que me recomendaras un libro de aprendizaje automático para principiantes usando Python ¿Podrías ayudarme con esto?</a:t>
            </a:r>
          </a:p>
        </p:txBody>
      </p:sp>
      <p:grpSp>
        <p:nvGrpSpPr>
          <p:cNvPr id="13" name="Grupo 12">
            <a:extLst>
              <a:ext uri="{FF2B5EF4-FFF2-40B4-BE49-F238E27FC236}">
                <a16:creationId xmlns:a16="http://schemas.microsoft.com/office/drawing/2014/main" id="{FD62FE40-792E-C6F4-C755-D0ABD24DE3C0}"/>
              </a:ext>
            </a:extLst>
          </p:cNvPr>
          <p:cNvGrpSpPr/>
          <p:nvPr/>
        </p:nvGrpSpPr>
        <p:grpSpPr>
          <a:xfrm>
            <a:off x="7792006" y="5972869"/>
            <a:ext cx="420703" cy="422598"/>
            <a:chOff x="3757246" y="3935456"/>
            <a:chExt cx="420703" cy="422598"/>
          </a:xfrm>
        </p:grpSpPr>
        <p:cxnSp>
          <p:nvCxnSpPr>
            <p:cNvPr id="14" name="Conector recto 13">
              <a:extLst>
                <a:ext uri="{FF2B5EF4-FFF2-40B4-BE49-F238E27FC236}">
                  <a16:creationId xmlns:a16="http://schemas.microsoft.com/office/drawing/2014/main" id="{EAF9163C-FCFD-5E74-947F-2CF8D674644B}"/>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Conector recto 14">
              <a:extLst>
                <a:ext uri="{FF2B5EF4-FFF2-40B4-BE49-F238E27FC236}">
                  <a16:creationId xmlns:a16="http://schemas.microsoft.com/office/drawing/2014/main" id="{6B7A041A-35E1-2F60-89BD-3ABC5780FEAD}"/>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Conector recto 15">
              <a:extLst>
                <a:ext uri="{FF2B5EF4-FFF2-40B4-BE49-F238E27FC236}">
                  <a16:creationId xmlns:a16="http://schemas.microsoft.com/office/drawing/2014/main" id="{B93A3645-6357-1B52-9C62-DE6D460CB68C}"/>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17" name="Conector recto 16">
              <a:extLst>
                <a:ext uri="{FF2B5EF4-FFF2-40B4-BE49-F238E27FC236}">
                  <a16:creationId xmlns:a16="http://schemas.microsoft.com/office/drawing/2014/main" id="{CC1E4A81-2203-6B38-D046-B436F65EFBED}"/>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Conector recto 17">
              <a:extLst>
                <a:ext uri="{FF2B5EF4-FFF2-40B4-BE49-F238E27FC236}">
                  <a16:creationId xmlns:a16="http://schemas.microsoft.com/office/drawing/2014/main" id="{53CA0464-8C82-160E-772E-F42F21FCD230}"/>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9" name="Imagen 18">
            <a:extLst>
              <a:ext uri="{FF2B5EF4-FFF2-40B4-BE49-F238E27FC236}">
                <a16:creationId xmlns:a16="http://schemas.microsoft.com/office/drawing/2014/main" id="{50803035-0AAF-B9D9-B1A0-DFF1C0AF7F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352" y="4544228"/>
            <a:ext cx="506186" cy="506186"/>
          </a:xfrm>
          <a:prstGeom prst="rect">
            <a:avLst/>
          </a:prstGeom>
        </p:spPr>
      </p:pic>
      <p:sp>
        <p:nvSpPr>
          <p:cNvPr id="20" name="CuadroTexto 19">
            <a:extLst>
              <a:ext uri="{FF2B5EF4-FFF2-40B4-BE49-F238E27FC236}">
                <a16:creationId xmlns:a16="http://schemas.microsoft.com/office/drawing/2014/main" id="{F76EDD37-C4A7-878D-95A1-8DFF6C654896}"/>
              </a:ext>
            </a:extLst>
          </p:cNvPr>
          <p:cNvSpPr txBox="1"/>
          <p:nvPr/>
        </p:nvSpPr>
        <p:spPr>
          <a:xfrm>
            <a:off x="696686" y="1643743"/>
            <a:ext cx="3037114" cy="584775"/>
          </a:xfrm>
          <a:prstGeom prst="rect">
            <a:avLst/>
          </a:prstGeom>
          <a:noFill/>
        </p:spPr>
        <p:txBody>
          <a:bodyPr wrap="square" rtlCol="0">
            <a:spAutoFit/>
          </a:bodyPr>
          <a:lstStyle/>
          <a:p>
            <a:r>
              <a:rPr lang="es-MX" sz="3200" b="1" dirty="0" err="1">
                <a:solidFill>
                  <a:srgbClr val="FF0000"/>
                </a:solidFill>
                <a:latin typeface="Caveat" panose="00000500000000000000" pitchFamily="2" charset="0"/>
              </a:rPr>
              <a:t>Prompt</a:t>
            </a:r>
            <a:r>
              <a:rPr lang="es-MX" sz="3200" b="1" dirty="0">
                <a:solidFill>
                  <a:srgbClr val="FF0000"/>
                </a:solidFill>
                <a:latin typeface="Caveat" panose="00000500000000000000" pitchFamily="2" charset="0"/>
              </a:rPr>
              <a:t> 1:</a:t>
            </a:r>
          </a:p>
        </p:txBody>
      </p:sp>
      <p:sp>
        <p:nvSpPr>
          <p:cNvPr id="21" name="CuadroTexto 20">
            <a:extLst>
              <a:ext uri="{FF2B5EF4-FFF2-40B4-BE49-F238E27FC236}">
                <a16:creationId xmlns:a16="http://schemas.microsoft.com/office/drawing/2014/main" id="{44041593-6189-B2B7-FA39-1604C3CC9F12}"/>
              </a:ext>
            </a:extLst>
          </p:cNvPr>
          <p:cNvSpPr txBox="1"/>
          <p:nvPr/>
        </p:nvSpPr>
        <p:spPr>
          <a:xfrm>
            <a:off x="514352" y="3799114"/>
            <a:ext cx="3037114" cy="584775"/>
          </a:xfrm>
          <a:prstGeom prst="rect">
            <a:avLst/>
          </a:prstGeom>
          <a:noFill/>
        </p:spPr>
        <p:txBody>
          <a:bodyPr wrap="square" rtlCol="0">
            <a:spAutoFit/>
          </a:bodyPr>
          <a:lstStyle/>
          <a:p>
            <a:r>
              <a:rPr lang="es-MX" sz="3200" b="1" dirty="0" err="1">
                <a:solidFill>
                  <a:srgbClr val="FF0000"/>
                </a:solidFill>
                <a:latin typeface="Caveat" panose="00000500000000000000" pitchFamily="2" charset="0"/>
              </a:rPr>
              <a:t>Prompt</a:t>
            </a:r>
            <a:r>
              <a:rPr lang="es-MX" sz="3200" b="1" dirty="0">
                <a:solidFill>
                  <a:srgbClr val="FF0000"/>
                </a:solidFill>
                <a:latin typeface="Caveat" panose="00000500000000000000" pitchFamily="2" charset="0"/>
              </a:rPr>
              <a:t> 2:</a:t>
            </a:r>
          </a:p>
        </p:txBody>
      </p:sp>
    </p:spTree>
    <p:extLst>
      <p:ext uri="{BB962C8B-B14F-4D97-AF65-F5344CB8AC3E}">
        <p14:creationId xmlns:p14="http://schemas.microsoft.com/office/powerpoint/2010/main" val="2498665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554544-B4A6-590A-9DEC-1358714F67E9}"/>
              </a:ext>
            </a:extLst>
          </p:cNvPr>
          <p:cNvSpPr>
            <a:spLocks noGrp="1"/>
          </p:cNvSpPr>
          <p:nvPr>
            <p:ph type="title"/>
          </p:nvPr>
        </p:nvSpPr>
        <p:spPr/>
        <p:txBody>
          <a:bodyPr/>
          <a:lstStyle/>
          <a:p>
            <a:r>
              <a:rPr lang="es-MX" dirty="0"/>
              <a:t>Si se interrumpe la respuesta…</a:t>
            </a:r>
          </a:p>
        </p:txBody>
      </p:sp>
      <p:sp>
        <p:nvSpPr>
          <p:cNvPr id="6" name="CuadroTexto 5">
            <a:extLst>
              <a:ext uri="{FF2B5EF4-FFF2-40B4-BE49-F238E27FC236}">
                <a16:creationId xmlns:a16="http://schemas.microsoft.com/office/drawing/2014/main" id="{03A2D1F3-567A-03AC-DF89-C34EBC0CB805}"/>
              </a:ext>
            </a:extLst>
          </p:cNvPr>
          <p:cNvSpPr txBox="1"/>
          <p:nvPr/>
        </p:nvSpPr>
        <p:spPr>
          <a:xfrm>
            <a:off x="1077685" y="1763467"/>
            <a:ext cx="7282544" cy="1077218"/>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3200" b="0" i="0" dirty="0">
                <a:solidFill>
                  <a:srgbClr val="343541"/>
                </a:solidFill>
                <a:effectLst/>
                <a:latin typeface="Courier New" panose="02070309020205020404" pitchFamily="49" charset="0"/>
                <a:cs typeface="Courier New" panose="02070309020205020404" pitchFamily="49" charset="0"/>
              </a:rPr>
              <a:t>continua la respuesta</a:t>
            </a:r>
          </a:p>
          <a:p>
            <a:endParaRPr lang="es-MX" sz="3200" dirty="0">
              <a:latin typeface="Courier New" panose="02070309020205020404" pitchFamily="49" charset="0"/>
              <a:cs typeface="Courier New" panose="02070309020205020404" pitchFamily="49" charset="0"/>
            </a:endParaRPr>
          </a:p>
        </p:txBody>
      </p:sp>
      <p:pic>
        <p:nvPicPr>
          <p:cNvPr id="7" name="Imagen 6">
            <a:extLst>
              <a:ext uri="{FF2B5EF4-FFF2-40B4-BE49-F238E27FC236}">
                <a16:creationId xmlns:a16="http://schemas.microsoft.com/office/drawing/2014/main" id="{244C11B3-37D9-97C6-91FD-09746EBE70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314" y="1795890"/>
            <a:ext cx="506186" cy="506186"/>
          </a:xfrm>
          <a:prstGeom prst="rect">
            <a:avLst/>
          </a:prstGeom>
        </p:spPr>
      </p:pic>
      <p:grpSp>
        <p:nvGrpSpPr>
          <p:cNvPr id="8" name="Grupo 7">
            <a:extLst>
              <a:ext uri="{FF2B5EF4-FFF2-40B4-BE49-F238E27FC236}">
                <a16:creationId xmlns:a16="http://schemas.microsoft.com/office/drawing/2014/main" id="{6633B726-6389-AAB0-6196-C8D6725C5C36}"/>
              </a:ext>
            </a:extLst>
          </p:cNvPr>
          <p:cNvGrpSpPr/>
          <p:nvPr/>
        </p:nvGrpSpPr>
        <p:grpSpPr>
          <a:xfrm>
            <a:off x="7562769" y="2220934"/>
            <a:ext cx="420703" cy="422598"/>
            <a:chOff x="3757246" y="3935456"/>
            <a:chExt cx="420703" cy="422598"/>
          </a:xfrm>
        </p:grpSpPr>
        <p:cxnSp>
          <p:nvCxnSpPr>
            <p:cNvPr id="9" name="Conector recto 8">
              <a:extLst>
                <a:ext uri="{FF2B5EF4-FFF2-40B4-BE49-F238E27FC236}">
                  <a16:creationId xmlns:a16="http://schemas.microsoft.com/office/drawing/2014/main" id="{2EC89AD5-2914-016A-9BAA-E7E42D57FCDD}"/>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54A6381A-1AC5-8DFE-60DA-32168D4E5A50}"/>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Conector recto 10">
              <a:extLst>
                <a:ext uri="{FF2B5EF4-FFF2-40B4-BE49-F238E27FC236}">
                  <a16:creationId xmlns:a16="http://schemas.microsoft.com/office/drawing/2014/main" id="{8A05CD82-7846-0194-F45D-BC4BB52ADA24}"/>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12" name="Conector recto 11">
              <a:extLst>
                <a:ext uri="{FF2B5EF4-FFF2-40B4-BE49-F238E27FC236}">
                  <a16:creationId xmlns:a16="http://schemas.microsoft.com/office/drawing/2014/main" id="{7FE8AB9B-495B-F8D4-30AD-86D2D71A704F}"/>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Conector recto 12">
              <a:extLst>
                <a:ext uri="{FF2B5EF4-FFF2-40B4-BE49-F238E27FC236}">
                  <a16:creationId xmlns:a16="http://schemas.microsoft.com/office/drawing/2014/main" id="{20A39D5D-1925-9A1C-08B4-D70A82E7F9C3}"/>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5" name="Imagen 14">
            <a:extLst>
              <a:ext uri="{FF2B5EF4-FFF2-40B4-BE49-F238E27FC236}">
                <a16:creationId xmlns:a16="http://schemas.microsoft.com/office/drawing/2014/main" id="{70E1CB43-9D99-44D0-74B7-C86A108B9D9B}"/>
              </a:ext>
            </a:extLst>
          </p:cNvPr>
          <p:cNvPicPr>
            <a:picLocks noChangeAspect="1"/>
          </p:cNvPicPr>
          <p:nvPr/>
        </p:nvPicPr>
        <p:blipFill>
          <a:blip r:embed="rId4"/>
          <a:stretch>
            <a:fillRect/>
          </a:stretch>
        </p:blipFill>
        <p:spPr>
          <a:xfrm>
            <a:off x="699407" y="4457700"/>
            <a:ext cx="6863362" cy="1720155"/>
          </a:xfrm>
          <a:prstGeom prst="rect">
            <a:avLst/>
          </a:prstGeom>
        </p:spPr>
      </p:pic>
      <p:sp>
        <p:nvSpPr>
          <p:cNvPr id="16" name="Título 1">
            <a:extLst>
              <a:ext uri="{FF2B5EF4-FFF2-40B4-BE49-F238E27FC236}">
                <a16:creationId xmlns:a16="http://schemas.microsoft.com/office/drawing/2014/main" id="{5D11954B-D332-65AD-3CD5-EC8D561189A9}"/>
              </a:ext>
            </a:extLst>
          </p:cNvPr>
          <p:cNvSpPr txBox="1">
            <a:spLocks/>
          </p:cNvSpPr>
          <p:nvPr/>
        </p:nvSpPr>
        <p:spPr>
          <a:xfrm>
            <a:off x="628650" y="292314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dirty="0"/>
              <a:t>Modificar el </a:t>
            </a:r>
            <a:r>
              <a:rPr lang="es-MX" dirty="0" err="1"/>
              <a:t>prompt</a:t>
            </a:r>
            <a:endParaRPr lang="es-MX" dirty="0"/>
          </a:p>
        </p:txBody>
      </p:sp>
      <p:cxnSp>
        <p:nvCxnSpPr>
          <p:cNvPr id="18" name="Conector recto de flecha 17">
            <a:extLst>
              <a:ext uri="{FF2B5EF4-FFF2-40B4-BE49-F238E27FC236}">
                <a16:creationId xmlns:a16="http://schemas.microsoft.com/office/drawing/2014/main" id="{DB847347-7343-6197-CE44-DE807734B0E7}"/>
              </a:ext>
            </a:extLst>
          </p:cNvPr>
          <p:cNvCxnSpPr/>
          <p:nvPr/>
        </p:nvCxnSpPr>
        <p:spPr>
          <a:xfrm>
            <a:off x="6520543" y="4288884"/>
            <a:ext cx="440871" cy="666197"/>
          </a:xfrm>
          <a:prstGeom prst="straightConnector1">
            <a:avLst/>
          </a:prstGeom>
          <a:ln w="47625">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pic>
        <p:nvPicPr>
          <p:cNvPr id="43010" name="Picture 2" descr="667,900+ Alarm Illustrations, Royalty-Free Vector Graphics ...">
            <a:extLst>
              <a:ext uri="{FF2B5EF4-FFF2-40B4-BE49-F238E27FC236}">
                <a16:creationId xmlns:a16="http://schemas.microsoft.com/office/drawing/2014/main" id="{EE4BCA19-2DA4-BF14-D585-626404FA01D6}"/>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4940" t="16620" r="12605" b="17648"/>
          <a:stretch/>
        </p:blipFill>
        <p:spPr bwMode="auto">
          <a:xfrm>
            <a:off x="7446041" y="64293"/>
            <a:ext cx="1697959" cy="154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443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50D7FC-CD66-5C7D-8CFC-0A35B817E848}"/>
              </a:ext>
            </a:extLst>
          </p:cNvPr>
          <p:cNvSpPr>
            <a:spLocks noGrp="1"/>
          </p:cNvSpPr>
          <p:nvPr>
            <p:ph type="title"/>
          </p:nvPr>
        </p:nvSpPr>
        <p:spPr/>
        <p:txBody>
          <a:bodyPr/>
          <a:lstStyle/>
          <a:p>
            <a:r>
              <a:rPr lang="es-MX" dirty="0" err="1"/>
              <a:t>Prompt</a:t>
            </a:r>
            <a:r>
              <a:rPr lang="es-MX" dirty="0"/>
              <a:t> sin contexto</a:t>
            </a:r>
          </a:p>
        </p:txBody>
      </p:sp>
      <p:sp>
        <p:nvSpPr>
          <p:cNvPr id="4" name="CuadroTexto 3">
            <a:extLst>
              <a:ext uri="{FF2B5EF4-FFF2-40B4-BE49-F238E27FC236}">
                <a16:creationId xmlns:a16="http://schemas.microsoft.com/office/drawing/2014/main" id="{F6E03474-89AE-A349-D652-8F65E8E7668A}"/>
              </a:ext>
            </a:extLst>
          </p:cNvPr>
          <p:cNvSpPr txBox="1"/>
          <p:nvPr/>
        </p:nvSpPr>
        <p:spPr>
          <a:xfrm>
            <a:off x="1221922" y="2338378"/>
            <a:ext cx="7293428" cy="830997"/>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2400" dirty="0">
                <a:latin typeface="Courier New" panose="02070309020205020404" pitchFamily="49" charset="0"/>
                <a:cs typeface="Courier New" panose="02070309020205020404" pitchFamily="49" charset="0"/>
              </a:rPr>
              <a:t>¿Cómo diseño un filtro digital para eliminar ruido utilizando Matlab?</a:t>
            </a:r>
            <a:endParaRPr lang="es-MX" dirty="0">
              <a:latin typeface="Courier New" panose="02070309020205020404" pitchFamily="49" charset="0"/>
              <a:cs typeface="Courier New" panose="02070309020205020404" pitchFamily="49" charset="0"/>
            </a:endParaRPr>
          </a:p>
        </p:txBody>
      </p:sp>
      <p:grpSp>
        <p:nvGrpSpPr>
          <p:cNvPr id="5" name="Grupo 4">
            <a:extLst>
              <a:ext uri="{FF2B5EF4-FFF2-40B4-BE49-F238E27FC236}">
                <a16:creationId xmlns:a16="http://schemas.microsoft.com/office/drawing/2014/main" id="{FFA6446D-0FED-9E86-496D-B2297412A8EA}"/>
              </a:ext>
            </a:extLst>
          </p:cNvPr>
          <p:cNvGrpSpPr/>
          <p:nvPr/>
        </p:nvGrpSpPr>
        <p:grpSpPr>
          <a:xfrm>
            <a:off x="7792006" y="3317223"/>
            <a:ext cx="420703" cy="422598"/>
            <a:chOff x="3757246" y="3935456"/>
            <a:chExt cx="420703" cy="422598"/>
          </a:xfrm>
        </p:grpSpPr>
        <p:cxnSp>
          <p:nvCxnSpPr>
            <p:cNvPr id="6" name="Conector recto 5">
              <a:extLst>
                <a:ext uri="{FF2B5EF4-FFF2-40B4-BE49-F238E27FC236}">
                  <a16:creationId xmlns:a16="http://schemas.microsoft.com/office/drawing/2014/main" id="{A1687FF3-EE66-A4AA-C672-A9767CA03C68}"/>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BDA8D016-A2A2-999B-40F6-20E91EB85BA1}"/>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A020613B-D43F-E637-DF09-8DC0831355F6}"/>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2FB4EBD4-3694-54EC-71FD-D23C64A1B3BA}"/>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6E31FF42-33A4-8F60-BB2D-6877FACEDE18}"/>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C9A45945-ED5E-5EC8-AC9F-E7C5305011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352" y="2319426"/>
            <a:ext cx="506186" cy="506186"/>
          </a:xfrm>
          <a:prstGeom prst="rect">
            <a:avLst/>
          </a:prstGeom>
        </p:spPr>
      </p:pic>
      <p:sp>
        <p:nvSpPr>
          <p:cNvPr id="20" name="CuadroTexto 19">
            <a:extLst>
              <a:ext uri="{FF2B5EF4-FFF2-40B4-BE49-F238E27FC236}">
                <a16:creationId xmlns:a16="http://schemas.microsoft.com/office/drawing/2014/main" id="{F76EDD37-C4A7-878D-95A1-8DFF6C654896}"/>
              </a:ext>
            </a:extLst>
          </p:cNvPr>
          <p:cNvSpPr txBox="1"/>
          <p:nvPr/>
        </p:nvSpPr>
        <p:spPr>
          <a:xfrm>
            <a:off x="696686" y="1643743"/>
            <a:ext cx="3037114" cy="584775"/>
          </a:xfrm>
          <a:prstGeom prst="rect">
            <a:avLst/>
          </a:prstGeom>
          <a:noFill/>
        </p:spPr>
        <p:txBody>
          <a:bodyPr wrap="square" rtlCol="0">
            <a:spAutoFit/>
          </a:bodyPr>
          <a:lstStyle/>
          <a:p>
            <a:r>
              <a:rPr lang="es-MX" sz="3200" b="1" dirty="0" err="1">
                <a:solidFill>
                  <a:srgbClr val="FF0000"/>
                </a:solidFill>
                <a:latin typeface="Caveat" panose="00000500000000000000" pitchFamily="2" charset="0"/>
              </a:rPr>
              <a:t>Prompt</a:t>
            </a:r>
            <a:r>
              <a:rPr lang="es-MX" sz="3200" b="1" dirty="0">
                <a:solidFill>
                  <a:srgbClr val="FF0000"/>
                </a:solidFill>
                <a:latin typeface="Caveat" panose="00000500000000000000" pitchFamily="2" charset="0"/>
              </a:rPr>
              <a:t> 1:</a:t>
            </a:r>
          </a:p>
        </p:txBody>
      </p:sp>
    </p:spTree>
    <p:extLst>
      <p:ext uri="{BB962C8B-B14F-4D97-AF65-F5344CB8AC3E}">
        <p14:creationId xmlns:p14="http://schemas.microsoft.com/office/powerpoint/2010/main" val="1387777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50D7FC-CD66-5C7D-8CFC-0A35B817E848}"/>
              </a:ext>
            </a:extLst>
          </p:cNvPr>
          <p:cNvSpPr>
            <a:spLocks noGrp="1"/>
          </p:cNvSpPr>
          <p:nvPr>
            <p:ph type="title"/>
          </p:nvPr>
        </p:nvSpPr>
        <p:spPr/>
        <p:txBody>
          <a:bodyPr/>
          <a:lstStyle/>
          <a:p>
            <a:r>
              <a:rPr lang="es-MX" dirty="0" err="1"/>
              <a:t>Prompt</a:t>
            </a:r>
            <a:r>
              <a:rPr lang="es-MX" dirty="0"/>
              <a:t> con contexto</a:t>
            </a:r>
          </a:p>
        </p:txBody>
      </p:sp>
      <p:sp>
        <p:nvSpPr>
          <p:cNvPr id="12" name="CuadroTexto 11">
            <a:extLst>
              <a:ext uri="{FF2B5EF4-FFF2-40B4-BE49-F238E27FC236}">
                <a16:creationId xmlns:a16="http://schemas.microsoft.com/office/drawing/2014/main" id="{5026D1D6-BFA7-50CD-2BCE-357F00121470}"/>
              </a:ext>
            </a:extLst>
          </p:cNvPr>
          <p:cNvSpPr txBox="1"/>
          <p:nvPr/>
        </p:nvSpPr>
        <p:spPr>
          <a:xfrm>
            <a:off x="1390649" y="2591851"/>
            <a:ext cx="7293428" cy="3785652"/>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2000" dirty="0">
                <a:latin typeface="Courier New" panose="02070309020205020404" pitchFamily="49" charset="0"/>
                <a:cs typeface="Courier New" panose="02070309020205020404" pitchFamily="49" charset="0"/>
              </a:rPr>
              <a:t>Estoy trabajando en un proyecto de procesamiento de señales de audio en Matlab y necesito diseñar un filtro digital para eliminar el ruido de una señal de audio grabada en un ambiente ruidoso. La señal de audio tiene una frecuencia de muestreo de 44.1 kHz y quiero un filtro paso bajo de 4to orden con una frecuencia de corte de 3 kHz. ¿Puedes proporcionar una explicación detallada sobre cómo diseñar este filtro y cómo aplicarlo a la señal de audio?</a:t>
            </a:r>
          </a:p>
          <a:p>
            <a:endParaRPr lang="es-MX" sz="2000" dirty="0">
              <a:latin typeface="Courier New" panose="02070309020205020404" pitchFamily="49" charset="0"/>
              <a:cs typeface="Courier New" panose="02070309020205020404" pitchFamily="49" charset="0"/>
            </a:endParaRPr>
          </a:p>
        </p:txBody>
      </p:sp>
      <p:grpSp>
        <p:nvGrpSpPr>
          <p:cNvPr id="13" name="Grupo 12">
            <a:extLst>
              <a:ext uri="{FF2B5EF4-FFF2-40B4-BE49-F238E27FC236}">
                <a16:creationId xmlns:a16="http://schemas.microsoft.com/office/drawing/2014/main" id="{FD62FE40-792E-C6F4-C755-D0ABD24DE3C0}"/>
              </a:ext>
            </a:extLst>
          </p:cNvPr>
          <p:cNvGrpSpPr/>
          <p:nvPr/>
        </p:nvGrpSpPr>
        <p:grpSpPr>
          <a:xfrm>
            <a:off x="7754830" y="5874897"/>
            <a:ext cx="420703" cy="422598"/>
            <a:chOff x="3757246" y="3935456"/>
            <a:chExt cx="420703" cy="422598"/>
          </a:xfrm>
        </p:grpSpPr>
        <p:cxnSp>
          <p:nvCxnSpPr>
            <p:cNvPr id="14" name="Conector recto 13">
              <a:extLst>
                <a:ext uri="{FF2B5EF4-FFF2-40B4-BE49-F238E27FC236}">
                  <a16:creationId xmlns:a16="http://schemas.microsoft.com/office/drawing/2014/main" id="{EAF9163C-FCFD-5E74-947F-2CF8D674644B}"/>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Conector recto 14">
              <a:extLst>
                <a:ext uri="{FF2B5EF4-FFF2-40B4-BE49-F238E27FC236}">
                  <a16:creationId xmlns:a16="http://schemas.microsoft.com/office/drawing/2014/main" id="{6B7A041A-35E1-2F60-89BD-3ABC5780FEAD}"/>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Conector recto 15">
              <a:extLst>
                <a:ext uri="{FF2B5EF4-FFF2-40B4-BE49-F238E27FC236}">
                  <a16:creationId xmlns:a16="http://schemas.microsoft.com/office/drawing/2014/main" id="{B93A3645-6357-1B52-9C62-DE6D460CB68C}"/>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17" name="Conector recto 16">
              <a:extLst>
                <a:ext uri="{FF2B5EF4-FFF2-40B4-BE49-F238E27FC236}">
                  <a16:creationId xmlns:a16="http://schemas.microsoft.com/office/drawing/2014/main" id="{CC1E4A81-2203-6B38-D046-B436F65EFBED}"/>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Conector recto 17">
              <a:extLst>
                <a:ext uri="{FF2B5EF4-FFF2-40B4-BE49-F238E27FC236}">
                  <a16:creationId xmlns:a16="http://schemas.microsoft.com/office/drawing/2014/main" id="{53CA0464-8C82-160E-772E-F42F21FCD230}"/>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9" name="Imagen 18">
            <a:extLst>
              <a:ext uri="{FF2B5EF4-FFF2-40B4-BE49-F238E27FC236}">
                <a16:creationId xmlns:a16="http://schemas.microsoft.com/office/drawing/2014/main" id="{50803035-0AAF-B9D9-B1A0-DFF1C0AF7F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144" y="2608573"/>
            <a:ext cx="506186" cy="506186"/>
          </a:xfrm>
          <a:prstGeom prst="rect">
            <a:avLst/>
          </a:prstGeom>
        </p:spPr>
      </p:pic>
      <p:sp>
        <p:nvSpPr>
          <p:cNvPr id="21" name="CuadroTexto 20">
            <a:extLst>
              <a:ext uri="{FF2B5EF4-FFF2-40B4-BE49-F238E27FC236}">
                <a16:creationId xmlns:a16="http://schemas.microsoft.com/office/drawing/2014/main" id="{44041593-6189-B2B7-FA39-1604C3CC9F12}"/>
              </a:ext>
            </a:extLst>
          </p:cNvPr>
          <p:cNvSpPr txBox="1"/>
          <p:nvPr/>
        </p:nvSpPr>
        <p:spPr>
          <a:xfrm>
            <a:off x="732065" y="1536103"/>
            <a:ext cx="3037114" cy="584775"/>
          </a:xfrm>
          <a:prstGeom prst="rect">
            <a:avLst/>
          </a:prstGeom>
          <a:noFill/>
        </p:spPr>
        <p:txBody>
          <a:bodyPr wrap="square" rtlCol="0">
            <a:spAutoFit/>
          </a:bodyPr>
          <a:lstStyle/>
          <a:p>
            <a:r>
              <a:rPr lang="es-MX" sz="3200" b="1" dirty="0" err="1">
                <a:solidFill>
                  <a:srgbClr val="FF0000"/>
                </a:solidFill>
                <a:latin typeface="Caveat" panose="00000500000000000000" pitchFamily="2" charset="0"/>
              </a:rPr>
              <a:t>Prompt</a:t>
            </a:r>
            <a:r>
              <a:rPr lang="es-MX" sz="3200" b="1" dirty="0">
                <a:solidFill>
                  <a:srgbClr val="FF0000"/>
                </a:solidFill>
                <a:latin typeface="Caveat" panose="00000500000000000000" pitchFamily="2" charset="0"/>
              </a:rPr>
              <a:t> 2:</a:t>
            </a:r>
          </a:p>
        </p:txBody>
      </p:sp>
    </p:spTree>
    <p:extLst>
      <p:ext uri="{BB962C8B-B14F-4D97-AF65-F5344CB8AC3E}">
        <p14:creationId xmlns:p14="http://schemas.microsoft.com/office/powerpoint/2010/main" val="1318221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9AC4BA-7501-0808-6959-23424EF461C2}"/>
              </a:ext>
            </a:extLst>
          </p:cNvPr>
          <p:cNvSpPr>
            <a:spLocks noGrp="1"/>
          </p:cNvSpPr>
          <p:nvPr>
            <p:ph type="title"/>
          </p:nvPr>
        </p:nvSpPr>
        <p:spPr/>
        <p:txBody>
          <a:bodyPr/>
          <a:lstStyle/>
          <a:p>
            <a:r>
              <a:rPr lang="es-MX" dirty="0"/>
              <a:t>Agenda</a:t>
            </a:r>
          </a:p>
        </p:txBody>
      </p:sp>
      <p:sp>
        <p:nvSpPr>
          <p:cNvPr id="3" name="Marcador de contenido 2">
            <a:extLst>
              <a:ext uri="{FF2B5EF4-FFF2-40B4-BE49-F238E27FC236}">
                <a16:creationId xmlns:a16="http://schemas.microsoft.com/office/drawing/2014/main" id="{EAB9D9DC-2297-D03B-1E78-E5B3FD8A8453}"/>
              </a:ext>
            </a:extLst>
          </p:cNvPr>
          <p:cNvSpPr>
            <a:spLocks noGrp="1"/>
          </p:cNvSpPr>
          <p:nvPr>
            <p:ph idx="1"/>
          </p:nvPr>
        </p:nvSpPr>
        <p:spPr/>
        <p:txBody>
          <a:bodyPr>
            <a:normAutofit lnSpcReduction="10000"/>
          </a:bodyPr>
          <a:lstStyle/>
          <a:p>
            <a:r>
              <a:rPr lang="es-MX" dirty="0"/>
              <a:t>¿Qué </a:t>
            </a:r>
            <a:r>
              <a:rPr lang="es-MX"/>
              <a:t>es IA y ChatGTP</a:t>
            </a:r>
            <a:r>
              <a:rPr lang="es-MX" dirty="0"/>
              <a:t>?</a:t>
            </a:r>
          </a:p>
          <a:p>
            <a:r>
              <a:rPr lang="es-MX" dirty="0"/>
              <a:t>Acceso multiplataforma a ChatGPT</a:t>
            </a:r>
          </a:p>
          <a:p>
            <a:r>
              <a:rPr lang="es-MX" dirty="0"/>
              <a:t>Comenzando con ChatGTP</a:t>
            </a:r>
          </a:p>
          <a:p>
            <a:r>
              <a:rPr lang="es-MX" dirty="0" err="1"/>
              <a:t>Prompt</a:t>
            </a:r>
            <a:r>
              <a:rPr lang="es-MX" dirty="0"/>
              <a:t> </a:t>
            </a:r>
            <a:r>
              <a:rPr lang="es-MX" dirty="0" err="1"/>
              <a:t>Engineering</a:t>
            </a:r>
            <a:endParaRPr lang="es-MX" dirty="0"/>
          </a:p>
          <a:p>
            <a:r>
              <a:rPr lang="es-MX" dirty="0"/>
              <a:t>Caso de estudio, proyecto de investigación</a:t>
            </a:r>
          </a:p>
          <a:p>
            <a:r>
              <a:rPr lang="es-MX" dirty="0"/>
              <a:t>Ejemplos de </a:t>
            </a:r>
            <a:r>
              <a:rPr lang="es-MX" dirty="0" err="1"/>
              <a:t>prompts</a:t>
            </a:r>
            <a:r>
              <a:rPr lang="es-MX" dirty="0"/>
              <a:t> en la investigación</a:t>
            </a:r>
          </a:p>
          <a:p>
            <a:r>
              <a:rPr lang="es-MX" dirty="0"/>
              <a:t>Ejemplos de </a:t>
            </a:r>
            <a:r>
              <a:rPr lang="es-MX" dirty="0" err="1"/>
              <a:t>prompts</a:t>
            </a:r>
            <a:r>
              <a:rPr lang="es-MX" dirty="0"/>
              <a:t> para bioestadística</a:t>
            </a:r>
          </a:p>
          <a:p>
            <a:r>
              <a:rPr lang="es-MX" dirty="0"/>
              <a:t>Otras herramientas</a:t>
            </a:r>
          </a:p>
          <a:p>
            <a:r>
              <a:rPr lang="es-MX" dirty="0"/>
              <a:t>Conclusiones</a:t>
            </a:r>
          </a:p>
          <a:p>
            <a:endParaRPr lang="es-MX" dirty="0"/>
          </a:p>
          <a:p>
            <a:endParaRPr lang="es-MX" dirty="0"/>
          </a:p>
          <a:p>
            <a:endParaRPr lang="es-MX" dirty="0"/>
          </a:p>
          <a:p>
            <a:endParaRPr lang="es-MX" dirty="0"/>
          </a:p>
        </p:txBody>
      </p:sp>
    </p:spTree>
    <p:extLst>
      <p:ext uri="{BB962C8B-B14F-4D97-AF65-F5344CB8AC3E}">
        <p14:creationId xmlns:p14="http://schemas.microsoft.com/office/powerpoint/2010/main" val="2687160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9B2B1A-AB58-8EB0-4EFA-5E41941FEBF0}"/>
              </a:ext>
            </a:extLst>
          </p:cNvPr>
          <p:cNvSpPr>
            <a:spLocks noGrp="1"/>
          </p:cNvSpPr>
          <p:nvPr>
            <p:ph type="title"/>
          </p:nvPr>
        </p:nvSpPr>
        <p:spPr/>
        <p:txBody>
          <a:bodyPr/>
          <a:lstStyle/>
          <a:p>
            <a:r>
              <a:rPr lang="es-MX" dirty="0"/>
              <a:t>Caso de estudio</a:t>
            </a:r>
          </a:p>
        </p:txBody>
      </p:sp>
      <p:sp>
        <p:nvSpPr>
          <p:cNvPr id="3" name="Marcador de contenido 2">
            <a:extLst>
              <a:ext uri="{FF2B5EF4-FFF2-40B4-BE49-F238E27FC236}">
                <a16:creationId xmlns:a16="http://schemas.microsoft.com/office/drawing/2014/main" id="{D0C66E39-9446-1A85-9973-CF9CC501CF62}"/>
              </a:ext>
            </a:extLst>
          </p:cNvPr>
          <p:cNvSpPr>
            <a:spLocks noGrp="1"/>
          </p:cNvSpPr>
          <p:nvPr>
            <p:ph idx="1"/>
          </p:nvPr>
        </p:nvSpPr>
        <p:spPr/>
        <p:txBody>
          <a:bodyPr/>
          <a:lstStyle/>
          <a:p>
            <a:r>
              <a:rPr lang="es-MX" dirty="0"/>
              <a:t>Detección de caries en niños de edad escolar en el estado de Nayarit basada en algoritmos de Aprendizaje Automático</a:t>
            </a:r>
          </a:p>
          <a:p>
            <a:pPr lvl="1"/>
            <a:r>
              <a:rPr lang="es-MX" dirty="0"/>
              <a:t>Alfonso Castañeda M.</a:t>
            </a:r>
          </a:p>
          <a:p>
            <a:pPr lvl="1"/>
            <a:r>
              <a:rPr lang="es-MX" dirty="0"/>
              <a:t>Carlos Benítez V.</a:t>
            </a:r>
          </a:p>
          <a:p>
            <a:pPr lvl="1"/>
            <a:r>
              <a:rPr lang="es-MX" dirty="0"/>
              <a:t>Pablo Velarde A.</a:t>
            </a:r>
          </a:p>
          <a:p>
            <a:endParaRPr lang="es-MX" dirty="0"/>
          </a:p>
        </p:txBody>
      </p:sp>
    </p:spTree>
    <p:extLst>
      <p:ext uri="{BB962C8B-B14F-4D97-AF65-F5344CB8AC3E}">
        <p14:creationId xmlns:p14="http://schemas.microsoft.com/office/powerpoint/2010/main" val="3846853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B7B6B6-DD71-B534-3FC5-75537B6943DA}"/>
              </a:ext>
            </a:extLst>
          </p:cNvPr>
          <p:cNvSpPr>
            <a:spLocks noGrp="1"/>
          </p:cNvSpPr>
          <p:nvPr>
            <p:ph type="title"/>
          </p:nvPr>
        </p:nvSpPr>
        <p:spPr/>
        <p:txBody>
          <a:bodyPr/>
          <a:lstStyle/>
          <a:p>
            <a:r>
              <a:rPr lang="es-MX" dirty="0"/>
              <a:t>ChatGTP y preguntas específicas</a:t>
            </a:r>
          </a:p>
        </p:txBody>
      </p:sp>
      <p:sp>
        <p:nvSpPr>
          <p:cNvPr id="4" name="CuadroTexto 3">
            <a:extLst>
              <a:ext uri="{FF2B5EF4-FFF2-40B4-BE49-F238E27FC236}">
                <a16:creationId xmlns:a16="http://schemas.microsoft.com/office/drawing/2014/main" id="{8880FC63-82DB-13D5-FADC-03D0683AE2D0}"/>
              </a:ext>
            </a:extLst>
          </p:cNvPr>
          <p:cNvSpPr txBox="1"/>
          <p:nvPr/>
        </p:nvSpPr>
        <p:spPr>
          <a:xfrm>
            <a:off x="1121229" y="1703743"/>
            <a:ext cx="7538357" cy="2554545"/>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3200" dirty="0">
                <a:latin typeface="Courier New" panose="02070309020205020404" pitchFamily="49" charset="0"/>
                <a:cs typeface="Courier New" panose="02070309020205020404" pitchFamily="49" charset="0"/>
              </a:rPr>
              <a:t>Dame una lista de preguntas de investigación relacionadas con la detección de caries en niños usando la Inteligencia Artificial.</a:t>
            </a:r>
            <a:endParaRPr lang="es-MX" dirty="0"/>
          </a:p>
        </p:txBody>
      </p:sp>
      <p:grpSp>
        <p:nvGrpSpPr>
          <p:cNvPr id="5" name="Grupo 4">
            <a:extLst>
              <a:ext uri="{FF2B5EF4-FFF2-40B4-BE49-F238E27FC236}">
                <a16:creationId xmlns:a16="http://schemas.microsoft.com/office/drawing/2014/main" id="{5A233F01-0FCB-0104-9DBE-585FE2963397}"/>
              </a:ext>
            </a:extLst>
          </p:cNvPr>
          <p:cNvGrpSpPr/>
          <p:nvPr/>
        </p:nvGrpSpPr>
        <p:grpSpPr>
          <a:xfrm>
            <a:off x="7709005" y="3869872"/>
            <a:ext cx="420703" cy="422598"/>
            <a:chOff x="3757246" y="3935456"/>
            <a:chExt cx="420703" cy="422598"/>
          </a:xfrm>
        </p:grpSpPr>
        <p:cxnSp>
          <p:nvCxnSpPr>
            <p:cNvPr id="6" name="Conector recto 5">
              <a:extLst>
                <a:ext uri="{FF2B5EF4-FFF2-40B4-BE49-F238E27FC236}">
                  <a16:creationId xmlns:a16="http://schemas.microsoft.com/office/drawing/2014/main" id="{8C54750E-6887-0426-6729-1D41FC88697C}"/>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90E504A7-D5AE-A28C-3D8B-97EAD363BFFB}"/>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1204604C-40F9-76A1-0DF8-71DE67B20261}"/>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361CE910-0D43-B9A9-7628-A874A7974568}"/>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14324C88-FC2D-3916-9B1F-7CC78314656D}"/>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5AC30DDB-BFEE-56F9-16D4-E1F7524984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557" y="1690689"/>
            <a:ext cx="506186" cy="506186"/>
          </a:xfrm>
          <a:prstGeom prst="rect">
            <a:avLst/>
          </a:prstGeom>
        </p:spPr>
      </p:pic>
    </p:spTree>
    <p:extLst>
      <p:ext uri="{BB962C8B-B14F-4D97-AF65-F5344CB8AC3E}">
        <p14:creationId xmlns:p14="http://schemas.microsoft.com/office/powerpoint/2010/main" val="2319085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C0BC8B-C419-E8D7-EE92-3B20FA9B96C9}"/>
              </a:ext>
            </a:extLst>
          </p:cNvPr>
          <p:cNvSpPr>
            <a:spLocks noGrp="1"/>
          </p:cNvSpPr>
          <p:nvPr>
            <p:ph type="title"/>
          </p:nvPr>
        </p:nvSpPr>
        <p:spPr/>
        <p:txBody>
          <a:bodyPr/>
          <a:lstStyle/>
          <a:p>
            <a:r>
              <a:rPr lang="es-MX" dirty="0"/>
              <a:t>Llevar un diálogo</a:t>
            </a:r>
          </a:p>
        </p:txBody>
      </p:sp>
      <p:grpSp>
        <p:nvGrpSpPr>
          <p:cNvPr id="4" name="Grupo 3">
            <a:extLst>
              <a:ext uri="{FF2B5EF4-FFF2-40B4-BE49-F238E27FC236}">
                <a16:creationId xmlns:a16="http://schemas.microsoft.com/office/drawing/2014/main" id="{11D19A0E-220C-05C8-9702-1CC26956DEEF}"/>
              </a:ext>
            </a:extLst>
          </p:cNvPr>
          <p:cNvGrpSpPr/>
          <p:nvPr/>
        </p:nvGrpSpPr>
        <p:grpSpPr>
          <a:xfrm>
            <a:off x="628650" y="1817356"/>
            <a:ext cx="8000998" cy="1250058"/>
            <a:chOff x="571501" y="3453720"/>
            <a:chExt cx="8000998" cy="1250058"/>
          </a:xfrm>
        </p:grpSpPr>
        <p:sp>
          <p:nvSpPr>
            <p:cNvPr id="5" name="CuadroTexto 4">
              <a:extLst>
                <a:ext uri="{FF2B5EF4-FFF2-40B4-BE49-F238E27FC236}">
                  <a16:creationId xmlns:a16="http://schemas.microsoft.com/office/drawing/2014/main" id="{16A9B7D2-09E6-31CB-1ADF-704C68E985CD}"/>
                </a:ext>
              </a:extLst>
            </p:cNvPr>
            <p:cNvSpPr txBox="1"/>
            <p:nvPr/>
          </p:nvSpPr>
          <p:spPr>
            <a:xfrm>
              <a:off x="1279071" y="3472672"/>
              <a:ext cx="7293428" cy="1231106"/>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2800" dirty="0">
                  <a:latin typeface="Courier New" panose="02070309020205020404" pitchFamily="49" charset="0"/>
                  <a:cs typeface="Courier New" panose="02070309020205020404" pitchFamily="49" charset="0"/>
                </a:rPr>
                <a:t>Extiende la respuesta del punto 1.</a:t>
              </a:r>
            </a:p>
            <a:p>
              <a:endParaRPr lang="es-MX" dirty="0"/>
            </a:p>
          </p:txBody>
        </p:sp>
        <p:grpSp>
          <p:nvGrpSpPr>
            <p:cNvPr id="6" name="Grupo 5">
              <a:extLst>
                <a:ext uri="{FF2B5EF4-FFF2-40B4-BE49-F238E27FC236}">
                  <a16:creationId xmlns:a16="http://schemas.microsoft.com/office/drawing/2014/main" id="{19CFAA56-F44C-FFAF-BA16-4141C5824E26}"/>
                </a:ext>
              </a:extLst>
            </p:cNvPr>
            <p:cNvGrpSpPr/>
            <p:nvPr/>
          </p:nvGrpSpPr>
          <p:grpSpPr>
            <a:xfrm>
              <a:off x="7926475" y="4220217"/>
              <a:ext cx="420703" cy="422598"/>
              <a:chOff x="3757246" y="3935456"/>
              <a:chExt cx="420703" cy="422598"/>
            </a:xfrm>
          </p:grpSpPr>
          <p:cxnSp>
            <p:nvCxnSpPr>
              <p:cNvPr id="8" name="Conector recto 7">
                <a:extLst>
                  <a:ext uri="{FF2B5EF4-FFF2-40B4-BE49-F238E27FC236}">
                    <a16:creationId xmlns:a16="http://schemas.microsoft.com/office/drawing/2014/main" id="{26886CC8-4FCF-DE7B-8865-59AA88D4588D}"/>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534A816A-957E-5E17-CE64-90DB1C95273D}"/>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7E53C392-98E1-99DE-4CB2-C92932F24CF2}"/>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11" name="Conector recto 10">
                <a:extLst>
                  <a:ext uri="{FF2B5EF4-FFF2-40B4-BE49-F238E27FC236}">
                    <a16:creationId xmlns:a16="http://schemas.microsoft.com/office/drawing/2014/main" id="{009F7D1A-13FC-23D3-458D-11874D6B88AF}"/>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Conector recto 11">
                <a:extLst>
                  <a:ext uri="{FF2B5EF4-FFF2-40B4-BE49-F238E27FC236}">
                    <a16:creationId xmlns:a16="http://schemas.microsoft.com/office/drawing/2014/main" id="{0FE35A76-94AF-7002-12FC-A6A340FB4C7D}"/>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7" name="Imagen 6">
              <a:extLst>
                <a:ext uri="{FF2B5EF4-FFF2-40B4-BE49-F238E27FC236}">
                  <a16:creationId xmlns:a16="http://schemas.microsoft.com/office/drawing/2014/main" id="{4DF3E237-8735-A054-58E2-BD4F84B346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1" y="3453720"/>
              <a:ext cx="506186" cy="506186"/>
            </a:xfrm>
            <a:prstGeom prst="rect">
              <a:avLst/>
            </a:prstGeom>
          </p:spPr>
        </p:pic>
      </p:grpSp>
    </p:spTree>
    <p:extLst>
      <p:ext uri="{BB962C8B-B14F-4D97-AF65-F5344CB8AC3E}">
        <p14:creationId xmlns:p14="http://schemas.microsoft.com/office/powerpoint/2010/main" val="24326674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C8B598-35FC-3477-A515-7F8268E27BAE}"/>
              </a:ext>
            </a:extLst>
          </p:cNvPr>
          <p:cNvSpPr>
            <a:spLocks noGrp="1"/>
          </p:cNvSpPr>
          <p:nvPr>
            <p:ph type="title"/>
          </p:nvPr>
        </p:nvSpPr>
        <p:spPr/>
        <p:txBody>
          <a:bodyPr/>
          <a:lstStyle/>
          <a:p>
            <a:r>
              <a:rPr lang="es-MX" dirty="0"/>
              <a:t>Mas preguntas del trabajo</a:t>
            </a:r>
          </a:p>
        </p:txBody>
      </p:sp>
      <p:sp>
        <p:nvSpPr>
          <p:cNvPr id="5" name="CuadroTexto 4">
            <a:extLst>
              <a:ext uri="{FF2B5EF4-FFF2-40B4-BE49-F238E27FC236}">
                <a16:creationId xmlns:a16="http://schemas.microsoft.com/office/drawing/2014/main" id="{A0B84A49-39AD-A6FB-80B1-BA820EA8ABBE}"/>
              </a:ext>
            </a:extLst>
          </p:cNvPr>
          <p:cNvSpPr txBox="1"/>
          <p:nvPr/>
        </p:nvSpPr>
        <p:spPr>
          <a:xfrm>
            <a:off x="1336220" y="1836308"/>
            <a:ext cx="7293428" cy="2677656"/>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2800" b="0" i="0" dirty="0">
                <a:solidFill>
                  <a:srgbClr val="343541"/>
                </a:solidFill>
                <a:effectLst/>
                <a:latin typeface="Courier New" panose="02070309020205020404" pitchFamily="49" charset="0"/>
                <a:cs typeface="Courier New" panose="02070309020205020404" pitchFamily="49" charset="0"/>
              </a:rPr>
              <a:t>¿que técnicas de muestreo o recolección de datos recomiendas para la generación de un corpus de datos que se pueda utilizar para la detección de caries en niños?</a:t>
            </a:r>
            <a:endParaRPr lang="es-MX" dirty="0">
              <a:latin typeface="Courier New" panose="02070309020205020404" pitchFamily="49" charset="0"/>
              <a:cs typeface="Courier New" panose="02070309020205020404" pitchFamily="49" charset="0"/>
            </a:endParaRPr>
          </a:p>
        </p:txBody>
      </p:sp>
      <p:grpSp>
        <p:nvGrpSpPr>
          <p:cNvPr id="6" name="Grupo 5">
            <a:extLst>
              <a:ext uri="{FF2B5EF4-FFF2-40B4-BE49-F238E27FC236}">
                <a16:creationId xmlns:a16="http://schemas.microsoft.com/office/drawing/2014/main" id="{53B743B0-11AF-643A-D8E4-C93DBC7CC8DB}"/>
              </a:ext>
            </a:extLst>
          </p:cNvPr>
          <p:cNvGrpSpPr/>
          <p:nvPr/>
        </p:nvGrpSpPr>
        <p:grpSpPr>
          <a:xfrm>
            <a:off x="7983624" y="3982667"/>
            <a:ext cx="420703" cy="422598"/>
            <a:chOff x="3757246" y="3935456"/>
            <a:chExt cx="420703" cy="422598"/>
          </a:xfrm>
        </p:grpSpPr>
        <p:cxnSp>
          <p:nvCxnSpPr>
            <p:cNvPr id="8" name="Conector recto 7">
              <a:extLst>
                <a:ext uri="{FF2B5EF4-FFF2-40B4-BE49-F238E27FC236}">
                  <a16:creationId xmlns:a16="http://schemas.microsoft.com/office/drawing/2014/main" id="{D8498000-F03C-D3D3-F52B-EA0855D586FD}"/>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B5EC405E-1410-423B-1774-C5AB3AC93840}"/>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FA9D9C71-6839-87DA-4989-141C3231B924}"/>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11" name="Conector recto 10">
              <a:extLst>
                <a:ext uri="{FF2B5EF4-FFF2-40B4-BE49-F238E27FC236}">
                  <a16:creationId xmlns:a16="http://schemas.microsoft.com/office/drawing/2014/main" id="{9B56499D-5237-2D3D-C0B9-7DD9831035B4}"/>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Conector recto 11">
              <a:extLst>
                <a:ext uri="{FF2B5EF4-FFF2-40B4-BE49-F238E27FC236}">
                  <a16:creationId xmlns:a16="http://schemas.microsoft.com/office/drawing/2014/main" id="{6642BD8E-FF71-8539-8F09-E5E0916F1691}"/>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7" name="Imagen 6">
            <a:extLst>
              <a:ext uri="{FF2B5EF4-FFF2-40B4-BE49-F238E27FC236}">
                <a16:creationId xmlns:a16="http://schemas.microsoft.com/office/drawing/2014/main" id="{2B48FA3C-73C0-B611-41A8-F4DBF590B7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1817356"/>
            <a:ext cx="506186" cy="506186"/>
          </a:xfrm>
          <a:prstGeom prst="rect">
            <a:avLst/>
          </a:prstGeom>
        </p:spPr>
      </p:pic>
    </p:spTree>
    <p:extLst>
      <p:ext uri="{BB962C8B-B14F-4D97-AF65-F5344CB8AC3E}">
        <p14:creationId xmlns:p14="http://schemas.microsoft.com/office/powerpoint/2010/main" val="294551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F60FA6-DBC5-705E-3900-A7EFA8B9E94A}"/>
              </a:ext>
            </a:extLst>
          </p:cNvPr>
          <p:cNvSpPr>
            <a:spLocks noGrp="1"/>
          </p:cNvSpPr>
          <p:nvPr>
            <p:ph type="title"/>
          </p:nvPr>
        </p:nvSpPr>
        <p:spPr/>
        <p:txBody>
          <a:bodyPr>
            <a:normAutofit/>
          </a:bodyPr>
          <a:lstStyle/>
          <a:p>
            <a:r>
              <a:rPr lang="es-MX" dirty="0"/>
              <a:t>Resumen de texto</a:t>
            </a:r>
          </a:p>
        </p:txBody>
      </p:sp>
      <p:sp>
        <p:nvSpPr>
          <p:cNvPr id="3" name="Marcador de contenido 2">
            <a:extLst>
              <a:ext uri="{FF2B5EF4-FFF2-40B4-BE49-F238E27FC236}">
                <a16:creationId xmlns:a16="http://schemas.microsoft.com/office/drawing/2014/main" id="{612418A5-4B99-07BD-428B-2334572D9BF9}"/>
              </a:ext>
            </a:extLst>
          </p:cNvPr>
          <p:cNvSpPr>
            <a:spLocks noGrp="1"/>
          </p:cNvSpPr>
          <p:nvPr>
            <p:ph idx="1"/>
          </p:nvPr>
        </p:nvSpPr>
        <p:spPr>
          <a:xfrm>
            <a:off x="628650" y="1825625"/>
            <a:ext cx="7886700" cy="1325563"/>
          </a:xfrm>
        </p:spPr>
        <p:txBody>
          <a:bodyPr/>
          <a:lstStyle/>
          <a:p>
            <a:r>
              <a:rPr lang="es-MX" dirty="0"/>
              <a:t>Suponer que estamos revisando un paper y necesitamos resumir la </a:t>
            </a:r>
            <a:r>
              <a:rPr lang="es-MX" b="1" dirty="0">
                <a:solidFill>
                  <a:srgbClr val="FF0000"/>
                </a:solidFill>
              </a:rPr>
              <a:t>introducción</a:t>
            </a:r>
          </a:p>
        </p:txBody>
      </p:sp>
      <p:grpSp>
        <p:nvGrpSpPr>
          <p:cNvPr id="15" name="Grupo 14">
            <a:extLst>
              <a:ext uri="{FF2B5EF4-FFF2-40B4-BE49-F238E27FC236}">
                <a16:creationId xmlns:a16="http://schemas.microsoft.com/office/drawing/2014/main" id="{639EE4D4-C187-B7A7-6F2A-9D18793E238D}"/>
              </a:ext>
            </a:extLst>
          </p:cNvPr>
          <p:cNvGrpSpPr/>
          <p:nvPr/>
        </p:nvGrpSpPr>
        <p:grpSpPr>
          <a:xfrm>
            <a:off x="571501" y="3020228"/>
            <a:ext cx="8000998" cy="1250058"/>
            <a:chOff x="571501" y="3453720"/>
            <a:chExt cx="8000998" cy="1250058"/>
          </a:xfrm>
        </p:grpSpPr>
        <p:sp>
          <p:nvSpPr>
            <p:cNvPr id="4" name="CuadroTexto 3">
              <a:extLst>
                <a:ext uri="{FF2B5EF4-FFF2-40B4-BE49-F238E27FC236}">
                  <a16:creationId xmlns:a16="http://schemas.microsoft.com/office/drawing/2014/main" id="{85E1B2E5-C3A6-53E1-2F24-079474D321F8}"/>
                </a:ext>
              </a:extLst>
            </p:cNvPr>
            <p:cNvSpPr txBox="1"/>
            <p:nvPr/>
          </p:nvSpPr>
          <p:spPr>
            <a:xfrm>
              <a:off x="1279071" y="3472672"/>
              <a:ext cx="7293428" cy="1231106"/>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2800" dirty="0">
                  <a:latin typeface="Courier New" panose="02070309020205020404" pitchFamily="49" charset="0"/>
                  <a:cs typeface="Courier New" panose="02070309020205020404" pitchFamily="49" charset="0"/>
                </a:rPr>
                <a:t>Resume la siguiente introducción:  </a:t>
              </a:r>
              <a:r>
                <a:rPr lang="es-MX" sz="2800" dirty="0" err="1">
                  <a:latin typeface="Courier New" panose="02070309020205020404" pitchFamily="49" charset="0"/>
                  <a:cs typeface="Courier New" panose="02070309020205020404" pitchFamily="49" charset="0"/>
                </a:rPr>
                <a:t>xxxxxx</a:t>
              </a:r>
              <a:r>
                <a:rPr lang="es-MX" sz="2800" dirty="0">
                  <a:latin typeface="Courier New" panose="02070309020205020404" pitchFamily="49" charset="0"/>
                  <a:cs typeface="Courier New" panose="02070309020205020404" pitchFamily="49" charset="0"/>
                </a:rPr>
                <a:t> </a:t>
              </a:r>
              <a:r>
                <a:rPr lang="es-MX" sz="2800" dirty="0" err="1">
                  <a:latin typeface="Courier New" panose="02070309020205020404" pitchFamily="49" charset="0"/>
                  <a:cs typeface="Courier New" panose="02070309020205020404" pitchFamily="49" charset="0"/>
                </a:rPr>
                <a:t>xxxxxxx</a:t>
              </a:r>
              <a:r>
                <a:rPr lang="es-MX" sz="2800" dirty="0">
                  <a:latin typeface="Courier New" panose="02070309020205020404" pitchFamily="49" charset="0"/>
                  <a:cs typeface="Courier New" panose="02070309020205020404" pitchFamily="49" charset="0"/>
                </a:rPr>
                <a:t>…</a:t>
              </a:r>
              <a:r>
                <a:rPr lang="es-MX" sz="2800" dirty="0" err="1">
                  <a:latin typeface="Courier New" panose="02070309020205020404" pitchFamily="49" charset="0"/>
                  <a:cs typeface="Courier New" panose="02070309020205020404" pitchFamily="49" charset="0"/>
                </a:rPr>
                <a:t>xxxx</a:t>
              </a:r>
              <a:r>
                <a:rPr lang="es-MX" sz="2800" dirty="0">
                  <a:latin typeface="Courier New" panose="02070309020205020404" pitchFamily="49" charset="0"/>
                  <a:cs typeface="Courier New" panose="02070309020205020404" pitchFamily="49" charset="0"/>
                </a:rPr>
                <a:t> …</a:t>
              </a:r>
            </a:p>
            <a:p>
              <a:endParaRPr lang="es-MX" dirty="0"/>
            </a:p>
          </p:txBody>
        </p:sp>
        <p:grpSp>
          <p:nvGrpSpPr>
            <p:cNvPr id="5" name="Grupo 4">
              <a:extLst>
                <a:ext uri="{FF2B5EF4-FFF2-40B4-BE49-F238E27FC236}">
                  <a16:creationId xmlns:a16="http://schemas.microsoft.com/office/drawing/2014/main" id="{3FA67B6D-1C5A-CAC3-F346-38722917668F}"/>
                </a:ext>
              </a:extLst>
            </p:cNvPr>
            <p:cNvGrpSpPr/>
            <p:nvPr/>
          </p:nvGrpSpPr>
          <p:grpSpPr>
            <a:xfrm>
              <a:off x="7926475" y="4220217"/>
              <a:ext cx="420703" cy="422598"/>
              <a:chOff x="3757246" y="3935456"/>
              <a:chExt cx="420703" cy="422598"/>
            </a:xfrm>
          </p:grpSpPr>
          <p:cxnSp>
            <p:nvCxnSpPr>
              <p:cNvPr id="6" name="Conector recto 5">
                <a:extLst>
                  <a:ext uri="{FF2B5EF4-FFF2-40B4-BE49-F238E27FC236}">
                    <a16:creationId xmlns:a16="http://schemas.microsoft.com/office/drawing/2014/main" id="{752D48D5-28BA-8F30-196D-37440DB5AD33}"/>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4790CE8E-E69F-FD81-E69F-E486938429D6}"/>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B3A13005-BE03-388D-573E-E2DB0452F50D}"/>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98115B48-5EE9-1DAD-0011-0930E65725C8}"/>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2C1547E3-AFC5-4048-3240-A1585588CAED}"/>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A330F8C6-A014-DE78-06D8-527B4B8896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1" y="3453720"/>
              <a:ext cx="506186" cy="506186"/>
            </a:xfrm>
            <a:prstGeom prst="rect">
              <a:avLst/>
            </a:prstGeom>
          </p:spPr>
        </p:pic>
      </p:grpSp>
      <p:pic>
        <p:nvPicPr>
          <p:cNvPr id="14" name="Imagen 13">
            <a:hlinkClick r:id="rId4"/>
            <a:extLst>
              <a:ext uri="{FF2B5EF4-FFF2-40B4-BE49-F238E27FC236}">
                <a16:creationId xmlns:a16="http://schemas.microsoft.com/office/drawing/2014/main" id="{33C521FB-D0BB-05CC-2402-82F21D53EC73}"/>
              </a:ext>
            </a:extLst>
          </p:cNvPr>
          <p:cNvPicPr>
            <a:picLocks noChangeAspect="1"/>
          </p:cNvPicPr>
          <p:nvPr/>
        </p:nvPicPr>
        <p:blipFill>
          <a:blip r:embed="rId5"/>
          <a:stretch>
            <a:fillRect/>
          </a:stretch>
        </p:blipFill>
        <p:spPr>
          <a:xfrm>
            <a:off x="930730" y="4874905"/>
            <a:ext cx="6137229" cy="1611429"/>
          </a:xfrm>
          <a:prstGeom prst="rect">
            <a:avLst/>
          </a:prstGeom>
        </p:spPr>
      </p:pic>
    </p:spTree>
    <p:extLst>
      <p:ext uri="{BB962C8B-B14F-4D97-AF65-F5344CB8AC3E}">
        <p14:creationId xmlns:p14="http://schemas.microsoft.com/office/powerpoint/2010/main" val="2135947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7BC577-DB2A-864D-CADF-2F8EBE886A98}"/>
              </a:ext>
            </a:extLst>
          </p:cNvPr>
          <p:cNvSpPr>
            <a:spLocks noGrp="1"/>
          </p:cNvSpPr>
          <p:nvPr>
            <p:ph type="title"/>
          </p:nvPr>
        </p:nvSpPr>
        <p:spPr/>
        <p:txBody>
          <a:bodyPr/>
          <a:lstStyle/>
          <a:p>
            <a:r>
              <a:rPr lang="es-MX" dirty="0"/>
              <a:t>Resumen de texto</a:t>
            </a:r>
          </a:p>
        </p:txBody>
      </p:sp>
      <p:sp>
        <p:nvSpPr>
          <p:cNvPr id="3" name="Marcador de contenido 2">
            <a:extLst>
              <a:ext uri="{FF2B5EF4-FFF2-40B4-BE49-F238E27FC236}">
                <a16:creationId xmlns:a16="http://schemas.microsoft.com/office/drawing/2014/main" id="{78D78D8D-0D07-3819-2FE4-52741B277DD9}"/>
              </a:ext>
            </a:extLst>
          </p:cNvPr>
          <p:cNvSpPr>
            <a:spLocks noGrp="1"/>
          </p:cNvSpPr>
          <p:nvPr>
            <p:ph idx="1"/>
          </p:nvPr>
        </p:nvSpPr>
        <p:spPr>
          <a:xfrm>
            <a:off x="628650" y="1825625"/>
            <a:ext cx="7886700" cy="672642"/>
          </a:xfrm>
        </p:spPr>
        <p:txBody>
          <a:bodyPr/>
          <a:lstStyle/>
          <a:p>
            <a:r>
              <a:rPr lang="es-MX" dirty="0"/>
              <a:t>Podemos pedir el resumen en español</a:t>
            </a:r>
          </a:p>
        </p:txBody>
      </p:sp>
      <p:sp>
        <p:nvSpPr>
          <p:cNvPr id="5" name="CuadroTexto 4">
            <a:extLst>
              <a:ext uri="{FF2B5EF4-FFF2-40B4-BE49-F238E27FC236}">
                <a16:creationId xmlns:a16="http://schemas.microsoft.com/office/drawing/2014/main" id="{2B9F3372-BE4C-9470-67F7-31ECCD9E18EC}"/>
              </a:ext>
            </a:extLst>
          </p:cNvPr>
          <p:cNvSpPr txBox="1"/>
          <p:nvPr/>
        </p:nvSpPr>
        <p:spPr>
          <a:xfrm>
            <a:off x="1110343" y="2517219"/>
            <a:ext cx="7293428" cy="1661993"/>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2800" dirty="0">
                <a:latin typeface="Courier New" panose="02070309020205020404" pitchFamily="49" charset="0"/>
                <a:cs typeface="Courier New" panose="02070309020205020404" pitchFamily="49" charset="0"/>
              </a:rPr>
              <a:t>Repite el anterior resumen pero en español</a:t>
            </a:r>
          </a:p>
          <a:p>
            <a:endParaRPr lang="es-MX" sz="2800" dirty="0">
              <a:latin typeface="Courier New" panose="02070309020205020404" pitchFamily="49" charset="0"/>
              <a:cs typeface="Courier New" panose="02070309020205020404" pitchFamily="49" charset="0"/>
            </a:endParaRPr>
          </a:p>
          <a:p>
            <a:endParaRPr lang="es-MX" dirty="0"/>
          </a:p>
        </p:txBody>
      </p:sp>
      <p:grpSp>
        <p:nvGrpSpPr>
          <p:cNvPr id="6" name="Grupo 5">
            <a:extLst>
              <a:ext uri="{FF2B5EF4-FFF2-40B4-BE49-F238E27FC236}">
                <a16:creationId xmlns:a16="http://schemas.microsoft.com/office/drawing/2014/main" id="{9EE28EA3-43E1-F4FF-BD9E-C196DFDF47B2}"/>
              </a:ext>
            </a:extLst>
          </p:cNvPr>
          <p:cNvGrpSpPr/>
          <p:nvPr/>
        </p:nvGrpSpPr>
        <p:grpSpPr>
          <a:xfrm>
            <a:off x="7823305" y="3613107"/>
            <a:ext cx="420703" cy="422598"/>
            <a:chOff x="3757246" y="3935456"/>
            <a:chExt cx="420703" cy="422598"/>
          </a:xfrm>
        </p:grpSpPr>
        <p:cxnSp>
          <p:nvCxnSpPr>
            <p:cNvPr id="8" name="Conector recto 7">
              <a:extLst>
                <a:ext uri="{FF2B5EF4-FFF2-40B4-BE49-F238E27FC236}">
                  <a16:creationId xmlns:a16="http://schemas.microsoft.com/office/drawing/2014/main" id="{55BD9D17-65EC-BF56-5A93-56919EC7F4FC}"/>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5B6E9497-F21C-6C29-D842-9D039B9F4C24}"/>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C5D0AC7C-844D-6EEB-D647-ABB49811CB0F}"/>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11" name="Conector recto 10">
              <a:extLst>
                <a:ext uri="{FF2B5EF4-FFF2-40B4-BE49-F238E27FC236}">
                  <a16:creationId xmlns:a16="http://schemas.microsoft.com/office/drawing/2014/main" id="{DD30595C-156E-5729-00BC-AA7D7D157224}"/>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Conector recto 11">
              <a:extLst>
                <a:ext uri="{FF2B5EF4-FFF2-40B4-BE49-F238E27FC236}">
                  <a16:creationId xmlns:a16="http://schemas.microsoft.com/office/drawing/2014/main" id="{FEA1BD41-A1E3-F42C-0EE5-E75AB6449D20}"/>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7" name="Imagen 6">
            <a:extLst>
              <a:ext uri="{FF2B5EF4-FFF2-40B4-BE49-F238E27FC236}">
                <a16:creationId xmlns:a16="http://schemas.microsoft.com/office/drawing/2014/main" id="{B8FB19D3-8D55-7BDD-99EC-DA631B58F1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773" y="2498267"/>
            <a:ext cx="506186" cy="506186"/>
          </a:xfrm>
          <a:prstGeom prst="rect">
            <a:avLst/>
          </a:prstGeom>
        </p:spPr>
      </p:pic>
    </p:spTree>
    <p:extLst>
      <p:ext uri="{BB962C8B-B14F-4D97-AF65-F5344CB8AC3E}">
        <p14:creationId xmlns:p14="http://schemas.microsoft.com/office/powerpoint/2010/main" val="26594873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30BE51-A15E-184F-507C-895ED58FA3C7}"/>
              </a:ext>
            </a:extLst>
          </p:cNvPr>
          <p:cNvSpPr>
            <a:spLocks noGrp="1"/>
          </p:cNvSpPr>
          <p:nvPr>
            <p:ph type="title"/>
          </p:nvPr>
        </p:nvSpPr>
        <p:spPr/>
        <p:txBody>
          <a:bodyPr/>
          <a:lstStyle/>
          <a:p>
            <a:r>
              <a:rPr lang="es-MX" dirty="0"/>
              <a:t>Resumen de texto</a:t>
            </a:r>
          </a:p>
        </p:txBody>
      </p:sp>
      <p:sp>
        <p:nvSpPr>
          <p:cNvPr id="4" name="CuadroTexto 3">
            <a:extLst>
              <a:ext uri="{FF2B5EF4-FFF2-40B4-BE49-F238E27FC236}">
                <a16:creationId xmlns:a16="http://schemas.microsoft.com/office/drawing/2014/main" id="{05ABD1A8-3C10-25FA-5C00-827216D24433}"/>
              </a:ext>
            </a:extLst>
          </p:cNvPr>
          <p:cNvSpPr txBox="1"/>
          <p:nvPr/>
        </p:nvSpPr>
        <p:spPr>
          <a:xfrm>
            <a:off x="1393371" y="1921457"/>
            <a:ext cx="7342416" cy="1815882"/>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2800" b="0" i="0" dirty="0">
                <a:solidFill>
                  <a:srgbClr val="343541"/>
                </a:solidFill>
                <a:effectLst/>
                <a:latin typeface="Courier New" panose="02070309020205020404" pitchFamily="49" charset="0"/>
                <a:cs typeface="Courier New" panose="02070309020205020404" pitchFamily="49" charset="0"/>
              </a:rPr>
              <a:t>Elabora un resumen de exactamente 150 palabras del siguiente texto:</a:t>
            </a:r>
          </a:p>
          <a:p>
            <a:r>
              <a:rPr lang="es-MX" sz="2800" dirty="0" err="1">
                <a:solidFill>
                  <a:srgbClr val="343541"/>
                </a:solidFill>
                <a:latin typeface="Courier New" panose="02070309020205020404" pitchFamily="49" charset="0"/>
                <a:cs typeface="Courier New" panose="02070309020205020404" pitchFamily="49" charset="0"/>
              </a:rPr>
              <a:t>xxxx</a:t>
            </a:r>
            <a:r>
              <a:rPr lang="es-MX" sz="2800" dirty="0">
                <a:solidFill>
                  <a:srgbClr val="343541"/>
                </a:solidFill>
                <a:latin typeface="Courier New" panose="02070309020205020404" pitchFamily="49" charset="0"/>
                <a:cs typeface="Courier New" panose="02070309020205020404" pitchFamily="49" charset="0"/>
              </a:rPr>
              <a:t>…</a:t>
            </a:r>
            <a:r>
              <a:rPr lang="es-MX" sz="2800" dirty="0" err="1">
                <a:solidFill>
                  <a:srgbClr val="343541"/>
                </a:solidFill>
                <a:latin typeface="Courier New" panose="02070309020205020404" pitchFamily="49" charset="0"/>
                <a:cs typeface="Courier New" panose="02070309020205020404" pitchFamily="49" charset="0"/>
              </a:rPr>
              <a:t>xxx</a:t>
            </a:r>
            <a:endParaRPr lang="es-MX" sz="2800" dirty="0">
              <a:solidFill>
                <a:srgbClr val="343541"/>
              </a:solidFill>
              <a:latin typeface="Courier New" panose="02070309020205020404" pitchFamily="49" charset="0"/>
              <a:cs typeface="Courier New" panose="02070309020205020404" pitchFamily="49" charset="0"/>
            </a:endParaRPr>
          </a:p>
          <a:p>
            <a:endParaRPr lang="es-MX" sz="2800" dirty="0">
              <a:latin typeface="Courier New" panose="02070309020205020404" pitchFamily="49" charset="0"/>
              <a:cs typeface="Courier New" panose="02070309020205020404" pitchFamily="49" charset="0"/>
            </a:endParaRPr>
          </a:p>
        </p:txBody>
      </p:sp>
      <p:grpSp>
        <p:nvGrpSpPr>
          <p:cNvPr id="5" name="Grupo 4">
            <a:extLst>
              <a:ext uri="{FF2B5EF4-FFF2-40B4-BE49-F238E27FC236}">
                <a16:creationId xmlns:a16="http://schemas.microsoft.com/office/drawing/2014/main" id="{F161B015-0AE3-B001-B0E7-211B592C9377}"/>
              </a:ext>
            </a:extLst>
          </p:cNvPr>
          <p:cNvGrpSpPr/>
          <p:nvPr/>
        </p:nvGrpSpPr>
        <p:grpSpPr>
          <a:xfrm>
            <a:off x="8117378" y="3102687"/>
            <a:ext cx="420703" cy="422598"/>
            <a:chOff x="3757246" y="3935456"/>
            <a:chExt cx="420703" cy="422598"/>
          </a:xfrm>
        </p:grpSpPr>
        <p:cxnSp>
          <p:nvCxnSpPr>
            <p:cNvPr id="6" name="Conector recto 5">
              <a:extLst>
                <a:ext uri="{FF2B5EF4-FFF2-40B4-BE49-F238E27FC236}">
                  <a16:creationId xmlns:a16="http://schemas.microsoft.com/office/drawing/2014/main" id="{FF5E3F53-BFDE-44E1-C38E-38635EAE260F}"/>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E8893854-9E7B-705B-9133-663FF20A74A9}"/>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216A2BC4-DF1D-DA59-6B6B-A94885A7A14C}"/>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31052FF0-57B7-0378-A2DB-9FE75B49BD58}"/>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9D4C2D9A-03E8-27FF-3127-056ABDAF27D9}"/>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6D3335AD-B323-ACB2-F25D-B1807C837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1985786"/>
            <a:ext cx="506186" cy="506186"/>
          </a:xfrm>
          <a:prstGeom prst="rect">
            <a:avLst/>
          </a:prstGeom>
        </p:spPr>
      </p:pic>
    </p:spTree>
    <p:extLst>
      <p:ext uri="{BB962C8B-B14F-4D97-AF65-F5344CB8AC3E}">
        <p14:creationId xmlns:p14="http://schemas.microsoft.com/office/powerpoint/2010/main" val="10340219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ED0C0F-1CD3-A1BC-4A90-84A75B6C0B75}"/>
              </a:ext>
            </a:extLst>
          </p:cNvPr>
          <p:cNvSpPr>
            <a:spLocks noGrp="1"/>
          </p:cNvSpPr>
          <p:nvPr>
            <p:ph type="title"/>
          </p:nvPr>
        </p:nvSpPr>
        <p:spPr/>
        <p:txBody>
          <a:bodyPr/>
          <a:lstStyle/>
          <a:p>
            <a:r>
              <a:rPr lang="es-MX" dirty="0"/>
              <a:t>Resúmenes, discusión de resultados</a:t>
            </a:r>
          </a:p>
        </p:txBody>
      </p:sp>
      <p:sp>
        <p:nvSpPr>
          <p:cNvPr id="3" name="Marcador de contenido 2">
            <a:extLst>
              <a:ext uri="{FF2B5EF4-FFF2-40B4-BE49-F238E27FC236}">
                <a16:creationId xmlns:a16="http://schemas.microsoft.com/office/drawing/2014/main" id="{ABED9001-337A-E1DB-7C8D-D16AF9CD4587}"/>
              </a:ext>
            </a:extLst>
          </p:cNvPr>
          <p:cNvSpPr>
            <a:spLocks noGrp="1"/>
          </p:cNvSpPr>
          <p:nvPr>
            <p:ph idx="1"/>
          </p:nvPr>
        </p:nvSpPr>
        <p:spPr/>
        <p:txBody>
          <a:bodyPr/>
          <a:lstStyle/>
          <a:p>
            <a:r>
              <a:rPr lang="es-MX" dirty="0"/>
              <a:t>Suponer que tenemos los resultados de una investigación</a:t>
            </a:r>
          </a:p>
          <a:p>
            <a:r>
              <a:rPr lang="es-MX" dirty="0"/>
              <a:t>Suponer el siguiente trabajo: </a:t>
            </a:r>
          </a:p>
          <a:p>
            <a:pPr lvl="1"/>
            <a:r>
              <a:rPr lang="en-US" dirty="0">
                <a:hlinkClick r:id="rId3"/>
              </a:rPr>
              <a:t>O-pH: Optical pH Monitor to Measure Dental Biofilm Acidity and Assist in Enamel Health Monitoring</a:t>
            </a:r>
            <a:endParaRPr lang="en-US" dirty="0"/>
          </a:p>
          <a:p>
            <a:pPr lvl="1"/>
            <a:endParaRPr lang="es-MX" dirty="0"/>
          </a:p>
        </p:txBody>
      </p:sp>
    </p:spTree>
    <p:extLst>
      <p:ext uri="{BB962C8B-B14F-4D97-AF65-F5344CB8AC3E}">
        <p14:creationId xmlns:p14="http://schemas.microsoft.com/office/powerpoint/2010/main" val="30866856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30BE51-A15E-184F-507C-895ED58FA3C7}"/>
              </a:ext>
            </a:extLst>
          </p:cNvPr>
          <p:cNvSpPr>
            <a:spLocks noGrp="1"/>
          </p:cNvSpPr>
          <p:nvPr>
            <p:ph type="title"/>
          </p:nvPr>
        </p:nvSpPr>
        <p:spPr/>
        <p:txBody>
          <a:bodyPr/>
          <a:lstStyle/>
          <a:p>
            <a:r>
              <a:rPr lang="es-MX" dirty="0"/>
              <a:t>Discusión de resultados</a:t>
            </a:r>
          </a:p>
        </p:txBody>
      </p:sp>
      <p:sp>
        <p:nvSpPr>
          <p:cNvPr id="4" name="CuadroTexto 3">
            <a:extLst>
              <a:ext uri="{FF2B5EF4-FFF2-40B4-BE49-F238E27FC236}">
                <a16:creationId xmlns:a16="http://schemas.microsoft.com/office/drawing/2014/main" id="{05ABD1A8-3C10-25FA-5C00-827216D24433}"/>
              </a:ext>
            </a:extLst>
          </p:cNvPr>
          <p:cNvSpPr txBox="1"/>
          <p:nvPr/>
        </p:nvSpPr>
        <p:spPr>
          <a:xfrm>
            <a:off x="805543" y="1921457"/>
            <a:ext cx="7930244" cy="1754326"/>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3600" b="0" i="0" dirty="0">
                <a:solidFill>
                  <a:srgbClr val="343541"/>
                </a:solidFill>
                <a:effectLst/>
                <a:latin typeface="Courier New" panose="02070309020205020404" pitchFamily="49" charset="0"/>
                <a:cs typeface="Courier New" panose="02070309020205020404" pitchFamily="49" charset="0"/>
              </a:rPr>
              <a:t>Elabora una discusión de los siguientes resultados:</a:t>
            </a:r>
          </a:p>
          <a:p>
            <a:r>
              <a:rPr lang="es-MX" sz="3600" dirty="0" err="1">
                <a:solidFill>
                  <a:srgbClr val="343541"/>
                </a:solidFill>
                <a:latin typeface="Courier New" panose="02070309020205020404" pitchFamily="49" charset="0"/>
                <a:cs typeface="Courier New" panose="02070309020205020404" pitchFamily="49" charset="0"/>
              </a:rPr>
              <a:t>xxxx</a:t>
            </a:r>
            <a:r>
              <a:rPr lang="es-MX" sz="3600" dirty="0">
                <a:solidFill>
                  <a:srgbClr val="343541"/>
                </a:solidFill>
                <a:latin typeface="Courier New" panose="02070309020205020404" pitchFamily="49" charset="0"/>
                <a:cs typeface="Courier New" panose="02070309020205020404" pitchFamily="49" charset="0"/>
              </a:rPr>
              <a:t>…</a:t>
            </a:r>
            <a:r>
              <a:rPr lang="es-MX" sz="3600" dirty="0" err="1">
                <a:solidFill>
                  <a:srgbClr val="343541"/>
                </a:solidFill>
                <a:latin typeface="Courier New" panose="02070309020205020404" pitchFamily="49" charset="0"/>
                <a:cs typeface="Courier New" panose="02070309020205020404" pitchFamily="49" charset="0"/>
              </a:rPr>
              <a:t>xxx</a:t>
            </a:r>
            <a:endParaRPr lang="es-MX" sz="3600" dirty="0">
              <a:latin typeface="Courier New" panose="02070309020205020404" pitchFamily="49" charset="0"/>
              <a:cs typeface="Courier New" panose="02070309020205020404" pitchFamily="49" charset="0"/>
            </a:endParaRPr>
          </a:p>
        </p:txBody>
      </p:sp>
      <p:grpSp>
        <p:nvGrpSpPr>
          <p:cNvPr id="5" name="Grupo 4">
            <a:extLst>
              <a:ext uri="{FF2B5EF4-FFF2-40B4-BE49-F238E27FC236}">
                <a16:creationId xmlns:a16="http://schemas.microsoft.com/office/drawing/2014/main" id="{F161B015-0AE3-B001-B0E7-211B592C9377}"/>
              </a:ext>
            </a:extLst>
          </p:cNvPr>
          <p:cNvGrpSpPr/>
          <p:nvPr/>
        </p:nvGrpSpPr>
        <p:grpSpPr>
          <a:xfrm>
            <a:off x="7974904" y="3006402"/>
            <a:ext cx="420703" cy="422598"/>
            <a:chOff x="3757246" y="3935456"/>
            <a:chExt cx="420703" cy="422598"/>
          </a:xfrm>
        </p:grpSpPr>
        <p:cxnSp>
          <p:nvCxnSpPr>
            <p:cNvPr id="6" name="Conector recto 5">
              <a:extLst>
                <a:ext uri="{FF2B5EF4-FFF2-40B4-BE49-F238E27FC236}">
                  <a16:creationId xmlns:a16="http://schemas.microsoft.com/office/drawing/2014/main" id="{FF5E3F53-BFDE-44E1-C38E-38635EAE260F}"/>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E8893854-9E7B-705B-9133-663FF20A74A9}"/>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216A2BC4-DF1D-DA59-6B6B-A94885A7A14C}"/>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31052FF0-57B7-0378-A2DB-9FE75B49BD58}"/>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9D4C2D9A-03E8-27FF-3127-056ABDAF27D9}"/>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6D3335AD-B323-ACB2-F25D-B1807C8378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120" y="1921457"/>
            <a:ext cx="506186" cy="506186"/>
          </a:xfrm>
          <a:prstGeom prst="rect">
            <a:avLst/>
          </a:prstGeom>
        </p:spPr>
      </p:pic>
      <p:sp>
        <p:nvSpPr>
          <p:cNvPr id="3" name="CuadroTexto 2">
            <a:extLst>
              <a:ext uri="{FF2B5EF4-FFF2-40B4-BE49-F238E27FC236}">
                <a16:creationId xmlns:a16="http://schemas.microsoft.com/office/drawing/2014/main" id="{3F9B5170-3D2B-232C-B701-E699C14D6417}"/>
              </a:ext>
            </a:extLst>
          </p:cNvPr>
          <p:cNvSpPr txBox="1"/>
          <p:nvPr/>
        </p:nvSpPr>
        <p:spPr>
          <a:xfrm>
            <a:off x="1102995" y="4446270"/>
            <a:ext cx="6280785" cy="646331"/>
          </a:xfrm>
          <a:prstGeom prst="rect">
            <a:avLst/>
          </a:prstGeom>
          <a:noFill/>
        </p:spPr>
        <p:txBody>
          <a:bodyPr wrap="square" rtlCol="0">
            <a:spAutoFit/>
          </a:bodyPr>
          <a:lstStyle/>
          <a:p>
            <a:r>
              <a:rPr lang="es-MX" dirty="0"/>
              <a:t>¿que representa una discusión de resultados?</a:t>
            </a:r>
          </a:p>
          <a:p>
            <a:endParaRPr lang="es-MX" dirty="0"/>
          </a:p>
        </p:txBody>
      </p:sp>
    </p:spTree>
    <p:extLst>
      <p:ext uri="{BB962C8B-B14F-4D97-AF65-F5344CB8AC3E}">
        <p14:creationId xmlns:p14="http://schemas.microsoft.com/office/powerpoint/2010/main" val="23342265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0FDB7B-587A-628B-EB31-F1AC2B954613}"/>
              </a:ext>
            </a:extLst>
          </p:cNvPr>
          <p:cNvSpPr>
            <a:spLocks noGrp="1"/>
          </p:cNvSpPr>
          <p:nvPr>
            <p:ph type="title"/>
          </p:nvPr>
        </p:nvSpPr>
        <p:spPr/>
        <p:txBody>
          <a:bodyPr/>
          <a:lstStyle/>
          <a:p>
            <a:r>
              <a:rPr lang="es-MX" dirty="0"/>
              <a:t>Discusión de resultados</a:t>
            </a:r>
          </a:p>
        </p:txBody>
      </p:sp>
      <p:sp>
        <p:nvSpPr>
          <p:cNvPr id="4" name="CuadroTexto 3">
            <a:extLst>
              <a:ext uri="{FF2B5EF4-FFF2-40B4-BE49-F238E27FC236}">
                <a16:creationId xmlns:a16="http://schemas.microsoft.com/office/drawing/2014/main" id="{C4106F03-597A-00C1-A565-14E5B9521A0B}"/>
              </a:ext>
            </a:extLst>
          </p:cNvPr>
          <p:cNvSpPr txBox="1"/>
          <p:nvPr/>
        </p:nvSpPr>
        <p:spPr>
          <a:xfrm>
            <a:off x="1252562" y="1703743"/>
            <a:ext cx="7407024" cy="2062103"/>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3200" dirty="0">
                <a:latin typeface="Courier New" panose="02070309020205020404" pitchFamily="49" charset="0"/>
                <a:cs typeface="Courier New" panose="02070309020205020404" pitchFamily="49" charset="0"/>
              </a:rPr>
              <a:t>de acuerdo a los resultados, ¿como afecta el nivel de </a:t>
            </a:r>
            <a:r>
              <a:rPr lang="es-MX" sz="3200" dirty="0" err="1">
                <a:latin typeface="Courier New" panose="02070309020205020404" pitchFamily="49" charset="0"/>
                <a:cs typeface="Courier New" panose="02070309020205020404" pitchFamily="49" charset="0"/>
              </a:rPr>
              <a:t>biofilm</a:t>
            </a:r>
            <a:r>
              <a:rPr lang="es-MX" sz="3200" dirty="0">
                <a:latin typeface="Courier New" panose="02070309020205020404" pitchFamily="49" charset="0"/>
                <a:cs typeface="Courier New" panose="02070309020205020404" pitchFamily="49" charset="0"/>
              </a:rPr>
              <a:t> en la detección de caries?</a:t>
            </a:r>
            <a:endParaRPr lang="es-MX" dirty="0"/>
          </a:p>
        </p:txBody>
      </p:sp>
      <p:grpSp>
        <p:nvGrpSpPr>
          <p:cNvPr id="5" name="Grupo 4">
            <a:extLst>
              <a:ext uri="{FF2B5EF4-FFF2-40B4-BE49-F238E27FC236}">
                <a16:creationId xmlns:a16="http://schemas.microsoft.com/office/drawing/2014/main" id="{F4716750-BFA9-88C7-030C-F786C8BBA51E}"/>
              </a:ext>
            </a:extLst>
          </p:cNvPr>
          <p:cNvGrpSpPr/>
          <p:nvPr/>
        </p:nvGrpSpPr>
        <p:grpSpPr>
          <a:xfrm>
            <a:off x="7891438" y="3217701"/>
            <a:ext cx="420703" cy="422598"/>
            <a:chOff x="3757246" y="3935456"/>
            <a:chExt cx="420703" cy="422598"/>
          </a:xfrm>
        </p:grpSpPr>
        <p:cxnSp>
          <p:nvCxnSpPr>
            <p:cNvPr id="6" name="Conector recto 5">
              <a:extLst>
                <a:ext uri="{FF2B5EF4-FFF2-40B4-BE49-F238E27FC236}">
                  <a16:creationId xmlns:a16="http://schemas.microsoft.com/office/drawing/2014/main" id="{D73C6964-668E-8B52-7416-5C02B5A57E24}"/>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BAF998DF-D6D0-0050-BF13-F5AE6A45A4BB}"/>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481C888A-8E16-2D59-423D-3AF574B86694}"/>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8811F638-ABF2-7038-446F-CE96ADE92869}"/>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821B6519-6DF3-2486-53BF-B5329412F3F2}"/>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A7C87713-4942-C854-4B72-8DDE776C69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914" y="1757681"/>
            <a:ext cx="506186" cy="506186"/>
          </a:xfrm>
          <a:prstGeom prst="rect">
            <a:avLst/>
          </a:prstGeom>
        </p:spPr>
      </p:pic>
    </p:spTree>
    <p:extLst>
      <p:ext uri="{BB962C8B-B14F-4D97-AF65-F5344CB8AC3E}">
        <p14:creationId xmlns:p14="http://schemas.microsoft.com/office/powerpoint/2010/main" val="193806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226802-8CE9-4AE7-A539-92A78485FA33}"/>
              </a:ext>
            </a:extLst>
          </p:cNvPr>
          <p:cNvSpPr>
            <a:spLocks noGrp="1"/>
          </p:cNvSpPr>
          <p:nvPr>
            <p:ph type="title"/>
          </p:nvPr>
        </p:nvSpPr>
        <p:spPr/>
        <p:txBody>
          <a:bodyPr/>
          <a:lstStyle/>
          <a:p>
            <a:r>
              <a:rPr lang="es-MX" dirty="0"/>
              <a:t>¿Qué es ChatGPT?</a:t>
            </a:r>
          </a:p>
        </p:txBody>
      </p:sp>
      <p:pic>
        <p:nvPicPr>
          <p:cNvPr id="35842" name="Picture 2" descr="ChatGPT Logo Open Ai icon with chatbot. Artificial Intelligence OpenAI  Chatbot icon. ChatGPT OpenAI icon, Artificial Intelligence Smart AI Virtual  smart assistant Bot. 18764128 Vector Art at Vecteezy">
            <a:extLst>
              <a:ext uri="{FF2B5EF4-FFF2-40B4-BE49-F238E27FC236}">
                <a16:creationId xmlns:a16="http://schemas.microsoft.com/office/drawing/2014/main" id="{1D401FA6-C4B7-EC4C-AD8D-900E8AD373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96" t="6868" r="6487" b="6318"/>
          <a:stretch/>
        </p:blipFill>
        <p:spPr bwMode="auto">
          <a:xfrm>
            <a:off x="2060959" y="3201652"/>
            <a:ext cx="2621634" cy="2579914"/>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upo 34">
            <a:extLst>
              <a:ext uri="{FF2B5EF4-FFF2-40B4-BE49-F238E27FC236}">
                <a16:creationId xmlns:a16="http://schemas.microsoft.com/office/drawing/2014/main" id="{64D8EDA1-A6A1-0D0A-56F7-FD926DA2FEA2}"/>
              </a:ext>
            </a:extLst>
          </p:cNvPr>
          <p:cNvGrpSpPr/>
          <p:nvPr/>
        </p:nvGrpSpPr>
        <p:grpSpPr>
          <a:xfrm>
            <a:off x="1209989" y="1632857"/>
            <a:ext cx="1701940" cy="2607802"/>
            <a:chOff x="1209989" y="1632857"/>
            <a:chExt cx="1701940" cy="2607802"/>
          </a:xfrm>
        </p:grpSpPr>
        <p:pic>
          <p:nvPicPr>
            <p:cNvPr id="35844" name="Picture 4" descr="Item: Artificial Intelligence AI Logo Robot Head - shared by G4Ds">
              <a:extLst>
                <a:ext uri="{FF2B5EF4-FFF2-40B4-BE49-F238E27FC236}">
                  <a16:creationId xmlns:a16="http://schemas.microsoft.com/office/drawing/2014/main" id="{DFEDE023-9998-CC36-F527-81E5D4E60C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4346" t="21542" r="28631" b="19502"/>
            <a:stretch/>
          </p:blipFill>
          <p:spPr bwMode="auto">
            <a:xfrm>
              <a:off x="1209989" y="1632857"/>
              <a:ext cx="1701940" cy="142284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6A747767-68BF-6831-5581-FF03322143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760587">
              <a:off x="1483764" y="3328330"/>
              <a:ext cx="1304436" cy="520221"/>
            </a:xfrm>
            <a:prstGeom prst="rect">
              <a:avLst/>
            </a:prstGeom>
          </p:spPr>
        </p:pic>
      </p:grpSp>
      <p:pic>
        <p:nvPicPr>
          <p:cNvPr id="11" name="Imagen 10">
            <a:extLst>
              <a:ext uri="{FF2B5EF4-FFF2-40B4-BE49-F238E27FC236}">
                <a16:creationId xmlns:a16="http://schemas.microsoft.com/office/drawing/2014/main" id="{A40699B1-A0F6-A8C5-7602-05B66B84836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828990" y="1690689"/>
            <a:ext cx="950848" cy="1014082"/>
          </a:xfrm>
          <a:prstGeom prst="rect">
            <a:avLst/>
          </a:prstGeom>
        </p:spPr>
      </p:pic>
      <p:pic>
        <p:nvPicPr>
          <p:cNvPr id="9" name="Imagen 8">
            <a:extLst>
              <a:ext uri="{FF2B5EF4-FFF2-40B4-BE49-F238E27FC236}">
                <a16:creationId xmlns:a16="http://schemas.microsoft.com/office/drawing/2014/main" id="{BA83E4A4-E272-BA9C-7941-29C8785389A7}"/>
              </a:ext>
            </a:extLst>
          </p:cNvPr>
          <p:cNvPicPr>
            <a:picLocks noChangeAspect="1"/>
          </p:cNvPicPr>
          <p:nvPr/>
        </p:nvPicPr>
        <p:blipFill>
          <a:blip r:embed="rId7"/>
          <a:stretch>
            <a:fillRect/>
          </a:stretch>
        </p:blipFill>
        <p:spPr>
          <a:xfrm>
            <a:off x="4798500" y="3020845"/>
            <a:ext cx="1164058" cy="1178016"/>
          </a:xfrm>
          <a:prstGeom prst="rect">
            <a:avLst/>
          </a:prstGeom>
        </p:spPr>
      </p:pic>
      <p:pic>
        <p:nvPicPr>
          <p:cNvPr id="12" name="Imagen 11">
            <a:extLst>
              <a:ext uri="{FF2B5EF4-FFF2-40B4-BE49-F238E27FC236}">
                <a16:creationId xmlns:a16="http://schemas.microsoft.com/office/drawing/2014/main" id="{3BD7105A-5462-B7C9-3AB6-7D4F22CD69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7857203" flipV="1">
            <a:off x="4410700" y="3891694"/>
            <a:ext cx="786335" cy="439295"/>
          </a:xfrm>
          <a:prstGeom prst="rect">
            <a:avLst/>
          </a:prstGeom>
        </p:spPr>
      </p:pic>
      <p:grpSp>
        <p:nvGrpSpPr>
          <p:cNvPr id="14" name="Grupo 13">
            <a:extLst>
              <a:ext uri="{FF2B5EF4-FFF2-40B4-BE49-F238E27FC236}">
                <a16:creationId xmlns:a16="http://schemas.microsoft.com/office/drawing/2014/main" id="{2D8C512F-2827-B449-1AAF-8F0D1BE2CE74}"/>
              </a:ext>
            </a:extLst>
          </p:cNvPr>
          <p:cNvGrpSpPr/>
          <p:nvPr/>
        </p:nvGrpSpPr>
        <p:grpSpPr>
          <a:xfrm>
            <a:off x="6029732" y="644557"/>
            <a:ext cx="1109963" cy="756176"/>
            <a:chOff x="7203845" y="3608614"/>
            <a:chExt cx="1109963" cy="756176"/>
          </a:xfrm>
        </p:grpSpPr>
        <p:pic>
          <p:nvPicPr>
            <p:cNvPr id="35856" name="Picture 16" descr="computer vision - Quytech Blog">
              <a:extLst>
                <a:ext uri="{FF2B5EF4-FFF2-40B4-BE49-F238E27FC236}">
                  <a16:creationId xmlns:a16="http://schemas.microsoft.com/office/drawing/2014/main" id="{10C841B2-D928-A4F0-E119-CF9C00B5FBB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21586"/>
            <a:stretch/>
          </p:blipFill>
          <p:spPr bwMode="auto">
            <a:xfrm>
              <a:off x="7203845" y="3608614"/>
              <a:ext cx="1109963" cy="756176"/>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380A4C32-D97A-B3BD-68BE-5E4350113028}"/>
                </a:ext>
              </a:extLst>
            </p:cNvPr>
            <p:cNvSpPr txBox="1"/>
            <p:nvPr/>
          </p:nvSpPr>
          <p:spPr>
            <a:xfrm>
              <a:off x="7457697" y="3608614"/>
              <a:ext cx="613236" cy="265073"/>
            </a:xfrm>
            <a:prstGeom prst="rect">
              <a:avLst/>
            </a:prstGeom>
            <a:noFill/>
          </p:spPr>
          <p:txBody>
            <a:bodyPr wrap="square" lIns="0" tIns="0" rIns="0" bIns="0" rtlCol="0">
              <a:spAutoFit/>
            </a:bodyPr>
            <a:lstStyle/>
            <a:p>
              <a:pPr algn="ctr">
                <a:lnSpc>
                  <a:spcPts val="1000"/>
                </a:lnSpc>
              </a:pPr>
              <a:r>
                <a:rPr lang="es-MX" sz="1100" dirty="0">
                  <a:solidFill>
                    <a:schemeClr val="bg1"/>
                  </a:solidFill>
                  <a:latin typeface="Roboto Black" panose="02000000000000000000" pitchFamily="2" charset="0"/>
                  <a:ea typeface="Roboto Black" panose="02000000000000000000" pitchFamily="2" charset="0"/>
                </a:rPr>
                <a:t>Machine</a:t>
              </a:r>
            </a:p>
            <a:p>
              <a:pPr algn="ctr">
                <a:lnSpc>
                  <a:spcPts val="1000"/>
                </a:lnSpc>
              </a:pPr>
              <a:r>
                <a:rPr lang="es-MX" sz="1100" dirty="0">
                  <a:solidFill>
                    <a:schemeClr val="bg1"/>
                  </a:solidFill>
                  <a:latin typeface="Roboto Black" panose="02000000000000000000" pitchFamily="2" charset="0"/>
                  <a:ea typeface="Roboto Black" panose="02000000000000000000" pitchFamily="2" charset="0"/>
                </a:rPr>
                <a:t>Vision</a:t>
              </a:r>
            </a:p>
          </p:txBody>
        </p:sp>
      </p:grpSp>
      <p:grpSp>
        <p:nvGrpSpPr>
          <p:cNvPr id="20" name="Grupo 19">
            <a:extLst>
              <a:ext uri="{FF2B5EF4-FFF2-40B4-BE49-F238E27FC236}">
                <a16:creationId xmlns:a16="http://schemas.microsoft.com/office/drawing/2014/main" id="{38645D38-6A2D-2806-2AF1-F00D56791E25}"/>
              </a:ext>
            </a:extLst>
          </p:cNvPr>
          <p:cNvGrpSpPr/>
          <p:nvPr/>
        </p:nvGrpSpPr>
        <p:grpSpPr>
          <a:xfrm>
            <a:off x="6613464" y="1556105"/>
            <a:ext cx="921377" cy="946603"/>
            <a:chOff x="6977727" y="2590589"/>
            <a:chExt cx="921377" cy="946603"/>
          </a:xfrm>
        </p:grpSpPr>
        <p:pic>
          <p:nvPicPr>
            <p:cNvPr id="18" name="Imagen 17">
              <a:extLst>
                <a:ext uri="{FF2B5EF4-FFF2-40B4-BE49-F238E27FC236}">
                  <a16:creationId xmlns:a16="http://schemas.microsoft.com/office/drawing/2014/main" id="{A6CB4DAA-A715-4960-8D62-0ECD942278A7}"/>
                </a:ext>
              </a:extLst>
            </p:cNvPr>
            <p:cNvPicPr>
              <a:picLocks noChangeAspect="1"/>
            </p:cNvPicPr>
            <p:nvPr/>
          </p:nvPicPr>
          <p:blipFill>
            <a:blip r:embed="rId9"/>
            <a:stretch>
              <a:fillRect/>
            </a:stretch>
          </p:blipFill>
          <p:spPr>
            <a:xfrm>
              <a:off x="6977727" y="2590589"/>
              <a:ext cx="921377" cy="946603"/>
            </a:xfrm>
            <a:prstGeom prst="rect">
              <a:avLst/>
            </a:prstGeom>
          </p:spPr>
        </p:pic>
        <p:sp>
          <p:nvSpPr>
            <p:cNvPr id="19" name="CuadroTexto 18">
              <a:extLst>
                <a:ext uri="{FF2B5EF4-FFF2-40B4-BE49-F238E27FC236}">
                  <a16:creationId xmlns:a16="http://schemas.microsoft.com/office/drawing/2014/main" id="{1B6E5BAF-4907-8121-4A76-858218ED4FBE}"/>
                </a:ext>
              </a:extLst>
            </p:cNvPr>
            <p:cNvSpPr txBox="1"/>
            <p:nvPr/>
          </p:nvSpPr>
          <p:spPr>
            <a:xfrm>
              <a:off x="7210950" y="3405746"/>
              <a:ext cx="613236" cy="131446"/>
            </a:xfrm>
            <a:prstGeom prst="rect">
              <a:avLst/>
            </a:prstGeom>
            <a:noFill/>
          </p:spPr>
          <p:txBody>
            <a:bodyPr wrap="square" lIns="0" tIns="0" rIns="0" bIns="0" rtlCol="0">
              <a:spAutoFit/>
            </a:bodyPr>
            <a:lstStyle/>
            <a:p>
              <a:pPr algn="ctr">
                <a:lnSpc>
                  <a:spcPts val="1000"/>
                </a:lnSpc>
              </a:pPr>
              <a:r>
                <a:rPr lang="es-MX" sz="1100" dirty="0" err="1">
                  <a:solidFill>
                    <a:schemeClr val="bg1"/>
                  </a:solidFill>
                  <a:latin typeface="Roboto Black" panose="02000000000000000000" pitchFamily="2" charset="0"/>
                  <a:ea typeface="Roboto Black" panose="02000000000000000000" pitchFamily="2" charset="0"/>
                </a:rPr>
                <a:t>Robotics</a:t>
              </a:r>
              <a:endParaRPr lang="es-MX" sz="1100" dirty="0">
                <a:solidFill>
                  <a:schemeClr val="bg1"/>
                </a:solidFill>
                <a:latin typeface="Roboto Black" panose="02000000000000000000" pitchFamily="2" charset="0"/>
                <a:ea typeface="Roboto Black" panose="02000000000000000000" pitchFamily="2" charset="0"/>
              </a:endParaRPr>
            </a:p>
          </p:txBody>
        </p:sp>
      </p:grpSp>
      <p:pic>
        <p:nvPicPr>
          <p:cNvPr id="22" name="Imagen 21">
            <a:extLst>
              <a:ext uri="{FF2B5EF4-FFF2-40B4-BE49-F238E27FC236}">
                <a16:creationId xmlns:a16="http://schemas.microsoft.com/office/drawing/2014/main" id="{BD1B4BC2-0DCE-47BE-7F62-9FA073F3D1A2}"/>
              </a:ext>
            </a:extLst>
          </p:cNvPr>
          <p:cNvPicPr>
            <a:picLocks noChangeAspect="1"/>
          </p:cNvPicPr>
          <p:nvPr/>
        </p:nvPicPr>
        <p:blipFill>
          <a:blip r:embed="rId10"/>
          <a:stretch>
            <a:fillRect/>
          </a:stretch>
        </p:blipFill>
        <p:spPr>
          <a:xfrm>
            <a:off x="5878360" y="3684379"/>
            <a:ext cx="735104" cy="426961"/>
          </a:xfrm>
          <a:prstGeom prst="rect">
            <a:avLst/>
          </a:prstGeom>
        </p:spPr>
      </p:pic>
      <p:grpSp>
        <p:nvGrpSpPr>
          <p:cNvPr id="37" name="Grupo 36">
            <a:extLst>
              <a:ext uri="{FF2B5EF4-FFF2-40B4-BE49-F238E27FC236}">
                <a16:creationId xmlns:a16="http://schemas.microsoft.com/office/drawing/2014/main" id="{AE9317CD-3151-9B9D-8C6C-5BA41D105EB5}"/>
              </a:ext>
            </a:extLst>
          </p:cNvPr>
          <p:cNvGrpSpPr/>
          <p:nvPr/>
        </p:nvGrpSpPr>
        <p:grpSpPr>
          <a:xfrm>
            <a:off x="6584713" y="3034745"/>
            <a:ext cx="1931222" cy="1150216"/>
            <a:chOff x="6584713" y="3034745"/>
            <a:chExt cx="1931222" cy="1150216"/>
          </a:xfrm>
        </p:grpSpPr>
        <p:pic>
          <p:nvPicPr>
            <p:cNvPr id="24" name="Imagen 23">
              <a:extLst>
                <a:ext uri="{FF2B5EF4-FFF2-40B4-BE49-F238E27FC236}">
                  <a16:creationId xmlns:a16="http://schemas.microsoft.com/office/drawing/2014/main" id="{B90ADB08-5A84-CBD8-8CDA-7F55260D1597}"/>
                </a:ext>
              </a:extLst>
            </p:cNvPr>
            <p:cNvPicPr>
              <a:picLocks noChangeAspect="1"/>
            </p:cNvPicPr>
            <p:nvPr/>
          </p:nvPicPr>
          <p:blipFill>
            <a:blip r:embed="rId11"/>
            <a:stretch>
              <a:fillRect/>
            </a:stretch>
          </p:blipFill>
          <p:spPr>
            <a:xfrm>
              <a:off x="6584713" y="3670291"/>
              <a:ext cx="697369" cy="426961"/>
            </a:xfrm>
            <a:prstGeom prst="rect">
              <a:avLst/>
            </a:prstGeom>
          </p:spPr>
        </p:pic>
        <p:pic>
          <p:nvPicPr>
            <p:cNvPr id="26" name="Imagen 25">
              <a:extLst>
                <a:ext uri="{FF2B5EF4-FFF2-40B4-BE49-F238E27FC236}">
                  <a16:creationId xmlns:a16="http://schemas.microsoft.com/office/drawing/2014/main" id="{80CA8FDD-E1E0-FB30-52E7-5536DCC855CF}"/>
                </a:ext>
              </a:extLst>
            </p:cNvPr>
            <p:cNvPicPr>
              <a:picLocks noChangeAspect="1"/>
            </p:cNvPicPr>
            <p:nvPr/>
          </p:nvPicPr>
          <p:blipFill rotWithShape="1">
            <a:blip r:embed="rId12"/>
            <a:srcRect l="11936" b="43729"/>
            <a:stretch/>
          </p:blipFill>
          <p:spPr>
            <a:xfrm flipH="1">
              <a:off x="7209490" y="3034745"/>
              <a:ext cx="1306445" cy="1150216"/>
            </a:xfrm>
            <a:prstGeom prst="rect">
              <a:avLst/>
            </a:prstGeom>
          </p:spPr>
        </p:pic>
      </p:grpSp>
      <p:grpSp>
        <p:nvGrpSpPr>
          <p:cNvPr id="38" name="Grupo 37">
            <a:extLst>
              <a:ext uri="{FF2B5EF4-FFF2-40B4-BE49-F238E27FC236}">
                <a16:creationId xmlns:a16="http://schemas.microsoft.com/office/drawing/2014/main" id="{7C6456DC-D8B1-4CBE-673C-EF0D53726CB0}"/>
              </a:ext>
            </a:extLst>
          </p:cNvPr>
          <p:cNvGrpSpPr/>
          <p:nvPr/>
        </p:nvGrpSpPr>
        <p:grpSpPr>
          <a:xfrm>
            <a:off x="257911" y="4323432"/>
            <a:ext cx="2101215" cy="972200"/>
            <a:chOff x="257911" y="4323432"/>
            <a:chExt cx="2101215" cy="972200"/>
          </a:xfrm>
        </p:grpSpPr>
        <p:pic>
          <p:nvPicPr>
            <p:cNvPr id="32" name="Imagen 31">
              <a:extLst>
                <a:ext uri="{FF2B5EF4-FFF2-40B4-BE49-F238E27FC236}">
                  <a16:creationId xmlns:a16="http://schemas.microsoft.com/office/drawing/2014/main" id="{690FEF8F-7947-C583-7539-CE47E5AD36C7}"/>
                </a:ext>
              </a:extLst>
            </p:cNvPr>
            <p:cNvPicPr>
              <a:picLocks noChangeAspect="1"/>
            </p:cNvPicPr>
            <p:nvPr/>
          </p:nvPicPr>
          <p:blipFill rotWithShape="1">
            <a:blip r:embed="rId13"/>
            <a:srcRect t="17592" b="17321"/>
            <a:stretch/>
          </p:blipFill>
          <p:spPr>
            <a:xfrm>
              <a:off x="257911" y="4323432"/>
              <a:ext cx="1809897" cy="972200"/>
            </a:xfrm>
            <a:prstGeom prst="rect">
              <a:avLst/>
            </a:prstGeom>
          </p:spPr>
        </p:pic>
        <p:pic>
          <p:nvPicPr>
            <p:cNvPr id="29" name="Imagen 28">
              <a:extLst>
                <a:ext uri="{FF2B5EF4-FFF2-40B4-BE49-F238E27FC236}">
                  <a16:creationId xmlns:a16="http://schemas.microsoft.com/office/drawing/2014/main" id="{B79C38FF-957D-CB03-F72A-C4C88463E8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789554">
              <a:off x="1635940" y="4830300"/>
              <a:ext cx="723186" cy="288413"/>
            </a:xfrm>
            <a:prstGeom prst="rect">
              <a:avLst/>
            </a:prstGeom>
          </p:spPr>
        </p:pic>
      </p:grpSp>
      <p:pic>
        <p:nvPicPr>
          <p:cNvPr id="34" name="Imagen 33">
            <a:extLst>
              <a:ext uri="{FF2B5EF4-FFF2-40B4-BE49-F238E27FC236}">
                <a16:creationId xmlns:a16="http://schemas.microsoft.com/office/drawing/2014/main" id="{1D27B349-AD2E-BD60-7FA6-80AB68256102}"/>
              </a:ext>
            </a:extLst>
          </p:cNvPr>
          <p:cNvPicPr>
            <a:picLocks noChangeAspect="1"/>
          </p:cNvPicPr>
          <p:nvPr/>
        </p:nvPicPr>
        <p:blipFill>
          <a:blip r:embed="rId14"/>
          <a:stretch>
            <a:fillRect/>
          </a:stretch>
        </p:blipFill>
        <p:spPr>
          <a:xfrm>
            <a:off x="5771912" y="4862395"/>
            <a:ext cx="2743438" cy="1653683"/>
          </a:xfrm>
          <a:prstGeom prst="rect">
            <a:avLst/>
          </a:prstGeom>
        </p:spPr>
      </p:pic>
      <p:sp>
        <p:nvSpPr>
          <p:cNvPr id="4" name="CuadroTexto 3">
            <a:extLst>
              <a:ext uri="{FF2B5EF4-FFF2-40B4-BE49-F238E27FC236}">
                <a16:creationId xmlns:a16="http://schemas.microsoft.com/office/drawing/2014/main" id="{5A581722-0723-EF8B-E4B7-0C7BAA8DD920}"/>
              </a:ext>
            </a:extLst>
          </p:cNvPr>
          <p:cNvSpPr txBox="1"/>
          <p:nvPr/>
        </p:nvSpPr>
        <p:spPr>
          <a:xfrm>
            <a:off x="177018" y="5418515"/>
            <a:ext cx="1809898" cy="584775"/>
          </a:xfrm>
          <a:prstGeom prst="rect">
            <a:avLst/>
          </a:prstGeom>
          <a:noFill/>
        </p:spPr>
        <p:txBody>
          <a:bodyPr wrap="square" rtlCol="0">
            <a:spAutoFit/>
          </a:bodyPr>
          <a:lstStyle/>
          <a:p>
            <a:r>
              <a:rPr lang="es-MX" sz="1600" b="0" i="0" dirty="0">
                <a:solidFill>
                  <a:srgbClr val="374151"/>
                </a:solidFill>
                <a:effectLst/>
                <a:latin typeface="Söhne"/>
              </a:rPr>
              <a:t>175 mil millones de parámetros</a:t>
            </a:r>
            <a:endParaRPr lang="es-MX" sz="1600" dirty="0"/>
          </a:p>
        </p:txBody>
      </p:sp>
    </p:spTree>
    <p:extLst>
      <p:ext uri="{BB962C8B-B14F-4D97-AF65-F5344CB8AC3E}">
        <p14:creationId xmlns:p14="http://schemas.microsoft.com/office/powerpoint/2010/main" val="189850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B68F78-EB2C-FA39-5DFA-E53B78AA0AA8}"/>
              </a:ext>
            </a:extLst>
          </p:cNvPr>
          <p:cNvSpPr>
            <a:spLocks noGrp="1"/>
          </p:cNvSpPr>
          <p:nvPr>
            <p:ph type="title"/>
          </p:nvPr>
        </p:nvSpPr>
        <p:spPr/>
        <p:txBody>
          <a:bodyPr/>
          <a:lstStyle/>
          <a:p>
            <a:r>
              <a:rPr lang="es-MX" dirty="0"/>
              <a:t>Obteniendo información para ML</a:t>
            </a:r>
          </a:p>
        </p:txBody>
      </p:sp>
      <p:sp>
        <p:nvSpPr>
          <p:cNvPr id="4" name="CuadroTexto 3">
            <a:extLst>
              <a:ext uri="{FF2B5EF4-FFF2-40B4-BE49-F238E27FC236}">
                <a16:creationId xmlns:a16="http://schemas.microsoft.com/office/drawing/2014/main" id="{EC0A3D96-4664-FEAC-FCC8-0629D205ED58}"/>
              </a:ext>
            </a:extLst>
          </p:cNvPr>
          <p:cNvSpPr txBox="1"/>
          <p:nvPr/>
        </p:nvSpPr>
        <p:spPr>
          <a:xfrm>
            <a:off x="1252562" y="1703743"/>
            <a:ext cx="7407024" cy="3046988"/>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3200" dirty="0">
                <a:latin typeface="Courier New" panose="02070309020205020404" pitchFamily="49" charset="0"/>
                <a:cs typeface="Courier New" panose="02070309020205020404" pitchFamily="49" charset="0"/>
              </a:rPr>
              <a:t>De las variables utilizadas en este trabajo, ¿cuales serían buenos predictores para crear un modelo predictivo de aprendizaje automático?</a:t>
            </a:r>
            <a:endParaRPr lang="es-MX" dirty="0"/>
          </a:p>
        </p:txBody>
      </p:sp>
      <p:grpSp>
        <p:nvGrpSpPr>
          <p:cNvPr id="5" name="Grupo 4">
            <a:extLst>
              <a:ext uri="{FF2B5EF4-FFF2-40B4-BE49-F238E27FC236}">
                <a16:creationId xmlns:a16="http://schemas.microsoft.com/office/drawing/2014/main" id="{412C9F66-267D-37E2-5D74-1766B444BA5E}"/>
              </a:ext>
            </a:extLst>
          </p:cNvPr>
          <p:cNvGrpSpPr/>
          <p:nvPr/>
        </p:nvGrpSpPr>
        <p:grpSpPr>
          <a:xfrm>
            <a:off x="7771695" y="4126658"/>
            <a:ext cx="420703" cy="422598"/>
            <a:chOff x="3757246" y="3935456"/>
            <a:chExt cx="420703" cy="422598"/>
          </a:xfrm>
        </p:grpSpPr>
        <p:cxnSp>
          <p:nvCxnSpPr>
            <p:cNvPr id="6" name="Conector recto 5">
              <a:extLst>
                <a:ext uri="{FF2B5EF4-FFF2-40B4-BE49-F238E27FC236}">
                  <a16:creationId xmlns:a16="http://schemas.microsoft.com/office/drawing/2014/main" id="{43319FBB-450B-122E-BB6C-3336C94BC5AD}"/>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409C3E03-A8A4-6D61-0260-A6B60C36A2BB}"/>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4464120D-628D-52C5-2DE6-10A77BB0B913}"/>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F239FB64-E55D-378F-E955-0478F60B9B9D}"/>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3611D5E5-13D9-5727-C9AF-CA0E44D1473B}"/>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54968BE7-645A-DB5A-4EDD-2F8BF7227A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914" y="1757681"/>
            <a:ext cx="506186" cy="506186"/>
          </a:xfrm>
          <a:prstGeom prst="rect">
            <a:avLst/>
          </a:prstGeom>
        </p:spPr>
      </p:pic>
    </p:spTree>
    <p:extLst>
      <p:ext uri="{BB962C8B-B14F-4D97-AF65-F5344CB8AC3E}">
        <p14:creationId xmlns:p14="http://schemas.microsoft.com/office/powerpoint/2010/main" val="21506969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06A5D2-ADE9-26FC-FE55-BD3042D794E2}"/>
              </a:ext>
            </a:extLst>
          </p:cNvPr>
          <p:cNvSpPr>
            <a:spLocks noGrp="1"/>
          </p:cNvSpPr>
          <p:nvPr>
            <p:ph type="title"/>
          </p:nvPr>
        </p:nvSpPr>
        <p:spPr/>
        <p:txBody>
          <a:bodyPr/>
          <a:lstStyle/>
          <a:p>
            <a:r>
              <a:rPr lang="es-MX" dirty="0"/>
              <a:t>Describiendo variables para ML</a:t>
            </a:r>
          </a:p>
        </p:txBody>
      </p:sp>
      <p:sp>
        <p:nvSpPr>
          <p:cNvPr id="4" name="CuadroTexto 3">
            <a:extLst>
              <a:ext uri="{FF2B5EF4-FFF2-40B4-BE49-F238E27FC236}">
                <a16:creationId xmlns:a16="http://schemas.microsoft.com/office/drawing/2014/main" id="{92A63FEC-EBD5-71AC-033A-2FE89580FBB2}"/>
              </a:ext>
            </a:extLst>
          </p:cNvPr>
          <p:cNvSpPr txBox="1"/>
          <p:nvPr/>
        </p:nvSpPr>
        <p:spPr>
          <a:xfrm>
            <a:off x="1252562" y="1703743"/>
            <a:ext cx="7407024" cy="3323987"/>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3200" dirty="0">
                <a:latin typeface="Courier New" panose="02070309020205020404" pitchFamily="49" charset="0"/>
                <a:cs typeface="Courier New" panose="02070309020205020404" pitchFamily="49" charset="0"/>
              </a:rPr>
              <a:t>Crea una tabla, en la primera columna el nombre de la variable, en la segunda señala si es categórica o numérica y en la tercera el rango típico de variación.</a:t>
            </a:r>
          </a:p>
          <a:p>
            <a:endParaRPr lang="es-MX" dirty="0"/>
          </a:p>
        </p:txBody>
      </p:sp>
      <p:grpSp>
        <p:nvGrpSpPr>
          <p:cNvPr id="5" name="Grupo 4">
            <a:extLst>
              <a:ext uri="{FF2B5EF4-FFF2-40B4-BE49-F238E27FC236}">
                <a16:creationId xmlns:a16="http://schemas.microsoft.com/office/drawing/2014/main" id="{6E082DF2-FBE1-DDAA-B56A-B27E62A8FD9E}"/>
              </a:ext>
            </a:extLst>
          </p:cNvPr>
          <p:cNvGrpSpPr/>
          <p:nvPr/>
        </p:nvGrpSpPr>
        <p:grpSpPr>
          <a:xfrm>
            <a:off x="7760810" y="4453230"/>
            <a:ext cx="420703" cy="422598"/>
            <a:chOff x="3757246" y="3935456"/>
            <a:chExt cx="420703" cy="422598"/>
          </a:xfrm>
        </p:grpSpPr>
        <p:cxnSp>
          <p:nvCxnSpPr>
            <p:cNvPr id="6" name="Conector recto 5">
              <a:extLst>
                <a:ext uri="{FF2B5EF4-FFF2-40B4-BE49-F238E27FC236}">
                  <a16:creationId xmlns:a16="http://schemas.microsoft.com/office/drawing/2014/main" id="{9E5265F3-B2AA-A74A-1673-64D6CCB1FC16}"/>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A4CEA415-7B30-4A65-BC04-BE4A24976BFF}"/>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41043982-7CD1-6047-FA1F-55641C206683}"/>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51961CE7-02CE-D62D-6BBD-B6EC1095DCEE}"/>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D188AE21-310A-56B5-63CE-FE1273861177}"/>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43630BBE-6961-5A0D-4EB5-C545F9C98B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914" y="1757681"/>
            <a:ext cx="506186" cy="506186"/>
          </a:xfrm>
          <a:prstGeom prst="rect">
            <a:avLst/>
          </a:prstGeom>
        </p:spPr>
      </p:pic>
    </p:spTree>
    <p:extLst>
      <p:ext uri="{BB962C8B-B14F-4D97-AF65-F5344CB8AC3E}">
        <p14:creationId xmlns:p14="http://schemas.microsoft.com/office/powerpoint/2010/main" val="26279587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463154-8F96-9BC5-B1D9-2679CBE414E1}"/>
              </a:ext>
            </a:extLst>
          </p:cNvPr>
          <p:cNvSpPr>
            <a:spLocks noGrp="1"/>
          </p:cNvSpPr>
          <p:nvPr>
            <p:ph type="title"/>
          </p:nvPr>
        </p:nvSpPr>
        <p:spPr/>
        <p:txBody>
          <a:bodyPr/>
          <a:lstStyle/>
          <a:p>
            <a:r>
              <a:rPr lang="es-MX" dirty="0"/>
              <a:t>Decidiendo variable objetivo</a:t>
            </a:r>
          </a:p>
        </p:txBody>
      </p:sp>
      <p:sp>
        <p:nvSpPr>
          <p:cNvPr id="4" name="CuadroTexto 3">
            <a:extLst>
              <a:ext uri="{FF2B5EF4-FFF2-40B4-BE49-F238E27FC236}">
                <a16:creationId xmlns:a16="http://schemas.microsoft.com/office/drawing/2014/main" id="{AEC10210-5695-C858-F597-226FF582C3D3}"/>
              </a:ext>
            </a:extLst>
          </p:cNvPr>
          <p:cNvSpPr txBox="1"/>
          <p:nvPr/>
        </p:nvSpPr>
        <p:spPr>
          <a:xfrm>
            <a:off x="1252562" y="1703743"/>
            <a:ext cx="7407024" cy="1754326"/>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3600" b="0" i="0" dirty="0">
                <a:solidFill>
                  <a:srgbClr val="343541"/>
                </a:solidFill>
                <a:effectLst/>
                <a:latin typeface="Courier New" panose="02070309020205020404" pitchFamily="49" charset="0"/>
                <a:cs typeface="Courier New" panose="02070309020205020404" pitchFamily="49" charset="0"/>
              </a:rPr>
              <a:t>¿cuales de estas variables se recomienda usar como variable objetivo?</a:t>
            </a:r>
            <a:endParaRPr lang="es-MX" sz="3600" dirty="0">
              <a:latin typeface="Courier New" panose="02070309020205020404" pitchFamily="49" charset="0"/>
              <a:cs typeface="Courier New" panose="02070309020205020404" pitchFamily="49" charset="0"/>
            </a:endParaRPr>
          </a:p>
        </p:txBody>
      </p:sp>
      <p:grpSp>
        <p:nvGrpSpPr>
          <p:cNvPr id="5" name="Grupo 4">
            <a:extLst>
              <a:ext uri="{FF2B5EF4-FFF2-40B4-BE49-F238E27FC236}">
                <a16:creationId xmlns:a16="http://schemas.microsoft.com/office/drawing/2014/main" id="{FF73861C-B55C-2532-9794-FDFD8CB5549A}"/>
              </a:ext>
            </a:extLst>
          </p:cNvPr>
          <p:cNvGrpSpPr/>
          <p:nvPr/>
        </p:nvGrpSpPr>
        <p:grpSpPr>
          <a:xfrm>
            <a:off x="7777138" y="2804044"/>
            <a:ext cx="420703" cy="422598"/>
            <a:chOff x="3757246" y="3935456"/>
            <a:chExt cx="420703" cy="422598"/>
          </a:xfrm>
        </p:grpSpPr>
        <p:cxnSp>
          <p:nvCxnSpPr>
            <p:cNvPr id="6" name="Conector recto 5">
              <a:extLst>
                <a:ext uri="{FF2B5EF4-FFF2-40B4-BE49-F238E27FC236}">
                  <a16:creationId xmlns:a16="http://schemas.microsoft.com/office/drawing/2014/main" id="{1AD4578A-0614-6245-CAF0-EBAC95F96916}"/>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BCB2A7CA-7BF6-7AE6-DBDE-B4E1156629B0}"/>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AC66D654-91D5-7B99-CBE3-EB69A74ED20F}"/>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4A72A8AF-FDE3-78A9-43C0-3FB41ABFC091}"/>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AD415E19-AB57-FB38-E22E-44FD9FA053E0}"/>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0AAAE236-8627-B61D-55E8-A8A2D66DC3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914" y="1757681"/>
            <a:ext cx="506186" cy="506186"/>
          </a:xfrm>
          <a:prstGeom prst="rect">
            <a:avLst/>
          </a:prstGeom>
        </p:spPr>
      </p:pic>
    </p:spTree>
    <p:extLst>
      <p:ext uri="{BB962C8B-B14F-4D97-AF65-F5344CB8AC3E}">
        <p14:creationId xmlns:p14="http://schemas.microsoft.com/office/powerpoint/2010/main" val="744444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30BE51-A15E-184F-507C-895ED58FA3C7}"/>
              </a:ext>
            </a:extLst>
          </p:cNvPr>
          <p:cNvSpPr>
            <a:spLocks noGrp="1"/>
          </p:cNvSpPr>
          <p:nvPr>
            <p:ph type="title"/>
          </p:nvPr>
        </p:nvSpPr>
        <p:spPr/>
        <p:txBody>
          <a:bodyPr/>
          <a:lstStyle/>
          <a:p>
            <a:r>
              <a:rPr lang="es-MX" dirty="0"/>
              <a:t>Discusión de resultados</a:t>
            </a:r>
          </a:p>
        </p:txBody>
      </p:sp>
      <p:sp>
        <p:nvSpPr>
          <p:cNvPr id="4" name="CuadroTexto 3">
            <a:extLst>
              <a:ext uri="{FF2B5EF4-FFF2-40B4-BE49-F238E27FC236}">
                <a16:creationId xmlns:a16="http://schemas.microsoft.com/office/drawing/2014/main" id="{05ABD1A8-3C10-25FA-5C00-827216D24433}"/>
              </a:ext>
            </a:extLst>
          </p:cNvPr>
          <p:cNvSpPr txBox="1"/>
          <p:nvPr/>
        </p:nvSpPr>
        <p:spPr>
          <a:xfrm>
            <a:off x="805543" y="1921457"/>
            <a:ext cx="7930244" cy="2062103"/>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3200" b="0" i="0" dirty="0">
                <a:solidFill>
                  <a:srgbClr val="343541"/>
                </a:solidFill>
                <a:effectLst/>
                <a:latin typeface="Courier New" panose="02070309020205020404" pitchFamily="49" charset="0"/>
                <a:cs typeface="Courier New" panose="02070309020205020404" pitchFamily="49" charset="0"/>
              </a:rPr>
              <a:t>Para la discusión de resultados que hiciste, elabora las recomendaciones y conclusiones</a:t>
            </a:r>
          </a:p>
          <a:p>
            <a:endParaRPr lang="es-MX" sz="3200" dirty="0">
              <a:latin typeface="Courier New" panose="02070309020205020404" pitchFamily="49" charset="0"/>
              <a:cs typeface="Courier New" panose="02070309020205020404" pitchFamily="49" charset="0"/>
            </a:endParaRPr>
          </a:p>
        </p:txBody>
      </p:sp>
      <p:grpSp>
        <p:nvGrpSpPr>
          <p:cNvPr id="5" name="Grupo 4">
            <a:extLst>
              <a:ext uri="{FF2B5EF4-FFF2-40B4-BE49-F238E27FC236}">
                <a16:creationId xmlns:a16="http://schemas.microsoft.com/office/drawing/2014/main" id="{F161B015-0AE3-B001-B0E7-211B592C9377}"/>
              </a:ext>
            </a:extLst>
          </p:cNvPr>
          <p:cNvGrpSpPr/>
          <p:nvPr/>
        </p:nvGrpSpPr>
        <p:grpSpPr>
          <a:xfrm>
            <a:off x="7985790" y="3429000"/>
            <a:ext cx="420703" cy="422598"/>
            <a:chOff x="3757246" y="3935456"/>
            <a:chExt cx="420703" cy="422598"/>
          </a:xfrm>
        </p:grpSpPr>
        <p:cxnSp>
          <p:nvCxnSpPr>
            <p:cNvPr id="6" name="Conector recto 5">
              <a:extLst>
                <a:ext uri="{FF2B5EF4-FFF2-40B4-BE49-F238E27FC236}">
                  <a16:creationId xmlns:a16="http://schemas.microsoft.com/office/drawing/2014/main" id="{FF5E3F53-BFDE-44E1-C38E-38635EAE260F}"/>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E8893854-9E7B-705B-9133-663FF20A74A9}"/>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216A2BC4-DF1D-DA59-6B6B-A94885A7A14C}"/>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31052FF0-57B7-0378-A2DB-9FE75B49BD58}"/>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9D4C2D9A-03E8-27FF-3127-056ABDAF27D9}"/>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6D3335AD-B323-ACB2-F25D-B1807C837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120" y="1921457"/>
            <a:ext cx="506186" cy="506186"/>
          </a:xfrm>
          <a:prstGeom prst="rect">
            <a:avLst/>
          </a:prstGeom>
        </p:spPr>
      </p:pic>
    </p:spTree>
    <p:extLst>
      <p:ext uri="{BB962C8B-B14F-4D97-AF65-F5344CB8AC3E}">
        <p14:creationId xmlns:p14="http://schemas.microsoft.com/office/powerpoint/2010/main" val="30372813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47E0CD-B742-902A-60C0-2B4B4E4F2AE4}"/>
              </a:ext>
            </a:extLst>
          </p:cNvPr>
          <p:cNvSpPr>
            <a:spLocks noGrp="1"/>
          </p:cNvSpPr>
          <p:nvPr>
            <p:ph type="title"/>
          </p:nvPr>
        </p:nvSpPr>
        <p:spPr/>
        <p:txBody>
          <a:bodyPr/>
          <a:lstStyle/>
          <a:p>
            <a:r>
              <a:rPr lang="es-MX" dirty="0"/>
              <a:t>Otros títulos para el paper</a:t>
            </a:r>
          </a:p>
        </p:txBody>
      </p:sp>
      <p:sp>
        <p:nvSpPr>
          <p:cNvPr id="4" name="CuadroTexto 3">
            <a:extLst>
              <a:ext uri="{FF2B5EF4-FFF2-40B4-BE49-F238E27FC236}">
                <a16:creationId xmlns:a16="http://schemas.microsoft.com/office/drawing/2014/main" id="{A8E63080-5A87-D24E-349B-7E8F69D35D9B}"/>
              </a:ext>
            </a:extLst>
          </p:cNvPr>
          <p:cNvSpPr txBox="1"/>
          <p:nvPr/>
        </p:nvSpPr>
        <p:spPr>
          <a:xfrm>
            <a:off x="1252562" y="1703743"/>
            <a:ext cx="7407024" cy="3046988"/>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3200" dirty="0">
                <a:latin typeface="Courier New" panose="02070309020205020404" pitchFamily="49" charset="0"/>
                <a:cs typeface="Courier New" panose="02070309020205020404" pitchFamily="49" charset="0"/>
              </a:rPr>
              <a:t>Sugiere alternativas creativas para el siguiente título: </a:t>
            </a:r>
            <a:r>
              <a:rPr lang="en-US" sz="3200" dirty="0">
                <a:latin typeface="Courier New" panose="02070309020205020404" pitchFamily="49" charset="0"/>
                <a:cs typeface="Courier New" panose="02070309020205020404" pitchFamily="49" charset="0"/>
              </a:rPr>
              <a:t>Artificial Intelligence Its Uses and Application in Pediatric Dentistry: A Review</a:t>
            </a:r>
            <a:endParaRPr lang="es-MX" dirty="0"/>
          </a:p>
        </p:txBody>
      </p:sp>
      <p:grpSp>
        <p:nvGrpSpPr>
          <p:cNvPr id="5" name="Grupo 4">
            <a:extLst>
              <a:ext uri="{FF2B5EF4-FFF2-40B4-BE49-F238E27FC236}">
                <a16:creationId xmlns:a16="http://schemas.microsoft.com/office/drawing/2014/main" id="{15796D47-42D3-EBD8-57C4-5B03377238B3}"/>
              </a:ext>
            </a:extLst>
          </p:cNvPr>
          <p:cNvGrpSpPr/>
          <p:nvPr/>
        </p:nvGrpSpPr>
        <p:grpSpPr>
          <a:xfrm>
            <a:off x="7423352" y="5231558"/>
            <a:ext cx="420703" cy="422598"/>
            <a:chOff x="3757246" y="3935456"/>
            <a:chExt cx="420703" cy="422598"/>
          </a:xfrm>
        </p:grpSpPr>
        <p:cxnSp>
          <p:nvCxnSpPr>
            <p:cNvPr id="6" name="Conector recto 5">
              <a:extLst>
                <a:ext uri="{FF2B5EF4-FFF2-40B4-BE49-F238E27FC236}">
                  <a16:creationId xmlns:a16="http://schemas.microsoft.com/office/drawing/2014/main" id="{EFE6B76C-3173-FF62-8C93-87FD63822659}"/>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660F99D0-7683-C47F-F433-E07E4F33C363}"/>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7193B239-A628-87B7-22B9-25CECC9AEB44}"/>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6032FD19-C1EB-EF5A-B407-7C76E39808E4}"/>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FA96FBC0-40B2-4FD0-65F3-B2B9286C7371}"/>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FEE3A9B5-A4C0-54B0-3D57-5657812BFF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914" y="1757681"/>
            <a:ext cx="506186" cy="506186"/>
          </a:xfrm>
          <a:prstGeom prst="rect">
            <a:avLst/>
          </a:prstGeom>
        </p:spPr>
      </p:pic>
    </p:spTree>
    <p:extLst>
      <p:ext uri="{BB962C8B-B14F-4D97-AF65-F5344CB8AC3E}">
        <p14:creationId xmlns:p14="http://schemas.microsoft.com/office/powerpoint/2010/main" val="2687526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FC0234-03E3-6510-4BC1-983DCD4815A9}"/>
              </a:ext>
            </a:extLst>
          </p:cNvPr>
          <p:cNvSpPr>
            <a:spLocks noGrp="1"/>
          </p:cNvSpPr>
          <p:nvPr>
            <p:ph type="title"/>
          </p:nvPr>
        </p:nvSpPr>
        <p:spPr/>
        <p:txBody>
          <a:bodyPr/>
          <a:lstStyle/>
          <a:p>
            <a:r>
              <a:rPr lang="es-MX" dirty="0"/>
              <a:t>Construcción de un contenido</a:t>
            </a:r>
          </a:p>
        </p:txBody>
      </p:sp>
      <p:sp>
        <p:nvSpPr>
          <p:cNvPr id="4" name="CuadroTexto 3">
            <a:extLst>
              <a:ext uri="{FF2B5EF4-FFF2-40B4-BE49-F238E27FC236}">
                <a16:creationId xmlns:a16="http://schemas.microsoft.com/office/drawing/2014/main" id="{AB31057F-C1D2-259F-DF91-0E9C4CE31B8A}"/>
              </a:ext>
            </a:extLst>
          </p:cNvPr>
          <p:cNvSpPr txBox="1"/>
          <p:nvPr/>
        </p:nvSpPr>
        <p:spPr>
          <a:xfrm>
            <a:off x="1252562" y="1703743"/>
            <a:ext cx="7407024" cy="1077218"/>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3200" b="0" i="0" dirty="0">
                <a:solidFill>
                  <a:srgbClr val="343541"/>
                </a:solidFill>
                <a:effectLst/>
                <a:latin typeface="Courier New" panose="02070309020205020404" pitchFamily="49" charset="0"/>
                <a:cs typeface="Courier New" panose="02070309020205020404" pitchFamily="49" charset="0"/>
              </a:rPr>
              <a:t>Sugiere un esquema del artículo.</a:t>
            </a:r>
            <a:endParaRPr lang="es-MX" dirty="0">
              <a:latin typeface="Courier New" panose="02070309020205020404" pitchFamily="49" charset="0"/>
              <a:cs typeface="Courier New" panose="02070309020205020404" pitchFamily="49" charset="0"/>
            </a:endParaRPr>
          </a:p>
        </p:txBody>
      </p:sp>
      <p:grpSp>
        <p:nvGrpSpPr>
          <p:cNvPr id="5" name="Grupo 4">
            <a:extLst>
              <a:ext uri="{FF2B5EF4-FFF2-40B4-BE49-F238E27FC236}">
                <a16:creationId xmlns:a16="http://schemas.microsoft.com/office/drawing/2014/main" id="{49FBBD09-89F3-897A-33F5-04C21E0D5DB6}"/>
              </a:ext>
            </a:extLst>
          </p:cNvPr>
          <p:cNvGrpSpPr/>
          <p:nvPr/>
        </p:nvGrpSpPr>
        <p:grpSpPr>
          <a:xfrm>
            <a:off x="7980905" y="3006402"/>
            <a:ext cx="420703" cy="422598"/>
            <a:chOff x="3757246" y="3935456"/>
            <a:chExt cx="420703" cy="422598"/>
          </a:xfrm>
        </p:grpSpPr>
        <p:cxnSp>
          <p:nvCxnSpPr>
            <p:cNvPr id="6" name="Conector recto 5">
              <a:extLst>
                <a:ext uri="{FF2B5EF4-FFF2-40B4-BE49-F238E27FC236}">
                  <a16:creationId xmlns:a16="http://schemas.microsoft.com/office/drawing/2014/main" id="{82099BB1-C09B-6D16-A234-AF22388050E1}"/>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DB7D5B99-C664-FD8D-1FE5-07B3E678D0BA}"/>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E4353479-6412-6646-E069-2FE304BD6CF7}"/>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BA2564E3-0351-C960-F47E-479D9E952BAA}"/>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3D983A40-FE27-42DF-2634-DA6E120CF122}"/>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4D427681-F7EF-4C1A-4A3D-B17015CB86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914" y="1757681"/>
            <a:ext cx="506186" cy="506186"/>
          </a:xfrm>
          <a:prstGeom prst="rect">
            <a:avLst/>
          </a:prstGeom>
        </p:spPr>
      </p:pic>
    </p:spTree>
    <p:extLst>
      <p:ext uri="{BB962C8B-B14F-4D97-AF65-F5344CB8AC3E}">
        <p14:creationId xmlns:p14="http://schemas.microsoft.com/office/powerpoint/2010/main" val="38600118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B8AB28-F27E-08E2-5A4F-8DEB19978FD0}"/>
              </a:ext>
            </a:extLst>
          </p:cNvPr>
          <p:cNvSpPr>
            <a:spLocks noGrp="1"/>
          </p:cNvSpPr>
          <p:nvPr>
            <p:ph type="title"/>
          </p:nvPr>
        </p:nvSpPr>
        <p:spPr/>
        <p:txBody>
          <a:bodyPr/>
          <a:lstStyle/>
          <a:p>
            <a:r>
              <a:rPr lang="es-MX" dirty="0"/>
              <a:t>Recomendaciones </a:t>
            </a:r>
          </a:p>
        </p:txBody>
      </p:sp>
      <p:sp>
        <p:nvSpPr>
          <p:cNvPr id="4" name="CuadroTexto 3">
            <a:extLst>
              <a:ext uri="{FF2B5EF4-FFF2-40B4-BE49-F238E27FC236}">
                <a16:creationId xmlns:a16="http://schemas.microsoft.com/office/drawing/2014/main" id="{7895A5C2-214F-4FAC-47D0-F7464D03754A}"/>
              </a:ext>
            </a:extLst>
          </p:cNvPr>
          <p:cNvSpPr txBox="1"/>
          <p:nvPr/>
        </p:nvSpPr>
        <p:spPr>
          <a:xfrm>
            <a:off x="1252562" y="1703743"/>
            <a:ext cx="7407024" cy="2062103"/>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3200" b="0" i="0" dirty="0">
                <a:solidFill>
                  <a:srgbClr val="343541"/>
                </a:solidFill>
                <a:effectLst/>
                <a:latin typeface="Courier New" panose="02070309020205020404" pitchFamily="49" charset="0"/>
                <a:cs typeface="Courier New" panose="02070309020205020404" pitchFamily="49" charset="0"/>
              </a:rPr>
              <a:t>¿tienes algunas recomendaciones para recolección de datos usados en la detección de caries?</a:t>
            </a:r>
            <a:endParaRPr lang="es-MX" dirty="0">
              <a:latin typeface="Courier New" panose="02070309020205020404" pitchFamily="49" charset="0"/>
              <a:cs typeface="Courier New" panose="02070309020205020404" pitchFamily="49" charset="0"/>
            </a:endParaRPr>
          </a:p>
        </p:txBody>
      </p:sp>
      <p:grpSp>
        <p:nvGrpSpPr>
          <p:cNvPr id="5" name="Grupo 4">
            <a:extLst>
              <a:ext uri="{FF2B5EF4-FFF2-40B4-BE49-F238E27FC236}">
                <a16:creationId xmlns:a16="http://schemas.microsoft.com/office/drawing/2014/main" id="{6075EF5D-FC0E-79D9-5C90-B46BA36DFB0D}"/>
              </a:ext>
            </a:extLst>
          </p:cNvPr>
          <p:cNvGrpSpPr/>
          <p:nvPr/>
        </p:nvGrpSpPr>
        <p:grpSpPr>
          <a:xfrm>
            <a:off x="7942805" y="3741188"/>
            <a:ext cx="420703" cy="422598"/>
            <a:chOff x="3757246" y="3935456"/>
            <a:chExt cx="420703" cy="422598"/>
          </a:xfrm>
        </p:grpSpPr>
        <p:cxnSp>
          <p:nvCxnSpPr>
            <p:cNvPr id="6" name="Conector recto 5">
              <a:extLst>
                <a:ext uri="{FF2B5EF4-FFF2-40B4-BE49-F238E27FC236}">
                  <a16:creationId xmlns:a16="http://schemas.microsoft.com/office/drawing/2014/main" id="{B4C9E0FC-0041-6489-DF84-A96A3A55FB12}"/>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E43B05E6-94FB-3C28-71D4-6BBF327DDF96}"/>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BC73D0A2-C6F7-F588-626C-805C3F38A762}"/>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9AA74A82-F7B4-191F-BB62-325CD60905CB}"/>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C94044F8-0690-AFC8-75CC-ED73462871A7}"/>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1F61ED6E-42C6-676B-D6F6-C2790FB8C0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914" y="1757681"/>
            <a:ext cx="506186" cy="506186"/>
          </a:xfrm>
          <a:prstGeom prst="rect">
            <a:avLst/>
          </a:prstGeom>
        </p:spPr>
      </p:pic>
    </p:spTree>
    <p:extLst>
      <p:ext uri="{BB962C8B-B14F-4D97-AF65-F5344CB8AC3E}">
        <p14:creationId xmlns:p14="http://schemas.microsoft.com/office/powerpoint/2010/main" val="30420336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B8AB28-F27E-08E2-5A4F-8DEB19978FD0}"/>
              </a:ext>
            </a:extLst>
          </p:cNvPr>
          <p:cNvSpPr>
            <a:spLocks noGrp="1"/>
          </p:cNvSpPr>
          <p:nvPr>
            <p:ph type="title"/>
          </p:nvPr>
        </p:nvSpPr>
        <p:spPr/>
        <p:txBody>
          <a:bodyPr/>
          <a:lstStyle/>
          <a:p>
            <a:r>
              <a:rPr lang="es-MX" dirty="0"/>
              <a:t>Recomendaciones</a:t>
            </a:r>
          </a:p>
        </p:txBody>
      </p:sp>
      <p:sp>
        <p:nvSpPr>
          <p:cNvPr id="4" name="CuadroTexto 3">
            <a:extLst>
              <a:ext uri="{FF2B5EF4-FFF2-40B4-BE49-F238E27FC236}">
                <a16:creationId xmlns:a16="http://schemas.microsoft.com/office/drawing/2014/main" id="{7895A5C2-214F-4FAC-47D0-F7464D03754A}"/>
              </a:ext>
            </a:extLst>
          </p:cNvPr>
          <p:cNvSpPr txBox="1"/>
          <p:nvPr/>
        </p:nvSpPr>
        <p:spPr>
          <a:xfrm>
            <a:off x="1252562" y="1703743"/>
            <a:ext cx="7407024" cy="1077218"/>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3200" b="0" i="0" dirty="0">
                <a:solidFill>
                  <a:srgbClr val="343541"/>
                </a:solidFill>
                <a:effectLst/>
                <a:latin typeface="Courier New" panose="02070309020205020404" pitchFamily="49" charset="0"/>
                <a:cs typeface="Courier New" panose="02070309020205020404" pitchFamily="49" charset="0"/>
              </a:rPr>
              <a:t>Sugiere 5 ideas para el trabajo futuro.</a:t>
            </a:r>
            <a:endParaRPr lang="es-MX" dirty="0">
              <a:latin typeface="Courier New" panose="02070309020205020404" pitchFamily="49" charset="0"/>
              <a:cs typeface="Courier New" panose="02070309020205020404" pitchFamily="49" charset="0"/>
            </a:endParaRPr>
          </a:p>
        </p:txBody>
      </p:sp>
      <p:grpSp>
        <p:nvGrpSpPr>
          <p:cNvPr id="5" name="Grupo 4">
            <a:extLst>
              <a:ext uri="{FF2B5EF4-FFF2-40B4-BE49-F238E27FC236}">
                <a16:creationId xmlns:a16="http://schemas.microsoft.com/office/drawing/2014/main" id="{6075EF5D-FC0E-79D9-5C90-B46BA36DFB0D}"/>
              </a:ext>
            </a:extLst>
          </p:cNvPr>
          <p:cNvGrpSpPr/>
          <p:nvPr/>
        </p:nvGrpSpPr>
        <p:grpSpPr>
          <a:xfrm>
            <a:off x="7891438" y="2242352"/>
            <a:ext cx="420703" cy="422598"/>
            <a:chOff x="3757246" y="3935456"/>
            <a:chExt cx="420703" cy="422598"/>
          </a:xfrm>
        </p:grpSpPr>
        <p:cxnSp>
          <p:nvCxnSpPr>
            <p:cNvPr id="6" name="Conector recto 5">
              <a:extLst>
                <a:ext uri="{FF2B5EF4-FFF2-40B4-BE49-F238E27FC236}">
                  <a16:creationId xmlns:a16="http://schemas.microsoft.com/office/drawing/2014/main" id="{B4C9E0FC-0041-6489-DF84-A96A3A55FB12}"/>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E43B05E6-94FB-3C28-71D4-6BBF327DDF96}"/>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BC73D0A2-C6F7-F588-626C-805C3F38A762}"/>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9AA74A82-F7B4-191F-BB62-325CD60905CB}"/>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C94044F8-0690-AFC8-75CC-ED73462871A7}"/>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1F61ED6E-42C6-676B-D6F6-C2790FB8C0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914" y="1757681"/>
            <a:ext cx="506186" cy="506186"/>
          </a:xfrm>
          <a:prstGeom prst="rect">
            <a:avLst/>
          </a:prstGeom>
        </p:spPr>
      </p:pic>
    </p:spTree>
    <p:extLst>
      <p:ext uri="{BB962C8B-B14F-4D97-AF65-F5344CB8AC3E}">
        <p14:creationId xmlns:p14="http://schemas.microsoft.com/office/powerpoint/2010/main" val="35420827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B8AB28-F27E-08E2-5A4F-8DEB19978FD0}"/>
              </a:ext>
            </a:extLst>
          </p:cNvPr>
          <p:cNvSpPr>
            <a:spLocks noGrp="1"/>
          </p:cNvSpPr>
          <p:nvPr>
            <p:ph type="title"/>
          </p:nvPr>
        </p:nvSpPr>
        <p:spPr/>
        <p:txBody>
          <a:bodyPr/>
          <a:lstStyle/>
          <a:p>
            <a:r>
              <a:rPr lang="es-MX" dirty="0"/>
              <a:t>Recomendaciones</a:t>
            </a:r>
          </a:p>
        </p:txBody>
      </p:sp>
      <p:sp>
        <p:nvSpPr>
          <p:cNvPr id="4" name="CuadroTexto 3">
            <a:extLst>
              <a:ext uri="{FF2B5EF4-FFF2-40B4-BE49-F238E27FC236}">
                <a16:creationId xmlns:a16="http://schemas.microsoft.com/office/drawing/2014/main" id="{7895A5C2-214F-4FAC-47D0-F7464D03754A}"/>
              </a:ext>
            </a:extLst>
          </p:cNvPr>
          <p:cNvSpPr txBox="1"/>
          <p:nvPr/>
        </p:nvSpPr>
        <p:spPr>
          <a:xfrm>
            <a:off x="1252562" y="1703743"/>
            <a:ext cx="7407024" cy="1077218"/>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3200" b="0" i="0" dirty="0">
                <a:solidFill>
                  <a:srgbClr val="343541"/>
                </a:solidFill>
                <a:effectLst/>
                <a:latin typeface="Courier New" panose="02070309020205020404" pitchFamily="49" charset="0"/>
                <a:cs typeface="Courier New" panose="02070309020205020404" pitchFamily="49" charset="0"/>
              </a:rPr>
              <a:t>Sugiere otras 5 ideas para el trabajo futuro.</a:t>
            </a:r>
            <a:endParaRPr lang="es-MX" dirty="0">
              <a:latin typeface="Courier New" panose="02070309020205020404" pitchFamily="49" charset="0"/>
              <a:cs typeface="Courier New" panose="02070309020205020404" pitchFamily="49" charset="0"/>
            </a:endParaRPr>
          </a:p>
        </p:txBody>
      </p:sp>
      <p:grpSp>
        <p:nvGrpSpPr>
          <p:cNvPr id="5" name="Grupo 4">
            <a:extLst>
              <a:ext uri="{FF2B5EF4-FFF2-40B4-BE49-F238E27FC236}">
                <a16:creationId xmlns:a16="http://schemas.microsoft.com/office/drawing/2014/main" id="{6075EF5D-FC0E-79D9-5C90-B46BA36DFB0D}"/>
              </a:ext>
            </a:extLst>
          </p:cNvPr>
          <p:cNvGrpSpPr/>
          <p:nvPr/>
        </p:nvGrpSpPr>
        <p:grpSpPr>
          <a:xfrm>
            <a:off x="7891438" y="2242352"/>
            <a:ext cx="420703" cy="422598"/>
            <a:chOff x="3757246" y="3935456"/>
            <a:chExt cx="420703" cy="422598"/>
          </a:xfrm>
        </p:grpSpPr>
        <p:cxnSp>
          <p:nvCxnSpPr>
            <p:cNvPr id="6" name="Conector recto 5">
              <a:extLst>
                <a:ext uri="{FF2B5EF4-FFF2-40B4-BE49-F238E27FC236}">
                  <a16:creationId xmlns:a16="http://schemas.microsoft.com/office/drawing/2014/main" id="{B4C9E0FC-0041-6489-DF84-A96A3A55FB12}"/>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E43B05E6-94FB-3C28-71D4-6BBF327DDF96}"/>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BC73D0A2-C6F7-F588-626C-805C3F38A762}"/>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9AA74A82-F7B4-191F-BB62-325CD60905CB}"/>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C94044F8-0690-AFC8-75CC-ED73462871A7}"/>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1F61ED6E-42C6-676B-D6F6-C2790FB8C0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914" y="1757681"/>
            <a:ext cx="506186" cy="506186"/>
          </a:xfrm>
          <a:prstGeom prst="rect">
            <a:avLst/>
          </a:prstGeom>
        </p:spPr>
      </p:pic>
    </p:spTree>
    <p:extLst>
      <p:ext uri="{BB962C8B-B14F-4D97-AF65-F5344CB8AC3E}">
        <p14:creationId xmlns:p14="http://schemas.microsoft.com/office/powerpoint/2010/main" val="7497660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E99CC7-F0B3-6501-FD18-AEA447C79A54}"/>
              </a:ext>
            </a:extLst>
          </p:cNvPr>
          <p:cNvSpPr>
            <a:spLocks noGrp="1"/>
          </p:cNvSpPr>
          <p:nvPr>
            <p:ph type="title"/>
          </p:nvPr>
        </p:nvSpPr>
        <p:spPr/>
        <p:txBody>
          <a:bodyPr/>
          <a:lstStyle/>
          <a:p>
            <a:r>
              <a:rPr lang="es-MX" dirty="0"/>
              <a:t>Pidiendo opinión a ChatGTP (1)</a:t>
            </a:r>
          </a:p>
        </p:txBody>
      </p:sp>
      <p:sp>
        <p:nvSpPr>
          <p:cNvPr id="3" name="Marcador de contenido 2">
            <a:extLst>
              <a:ext uri="{FF2B5EF4-FFF2-40B4-BE49-F238E27FC236}">
                <a16:creationId xmlns:a16="http://schemas.microsoft.com/office/drawing/2014/main" id="{9D86DFE7-2BB5-578A-81DC-32A47ECCEC5E}"/>
              </a:ext>
            </a:extLst>
          </p:cNvPr>
          <p:cNvSpPr>
            <a:spLocks noGrp="1"/>
          </p:cNvSpPr>
          <p:nvPr>
            <p:ph idx="1"/>
          </p:nvPr>
        </p:nvSpPr>
        <p:spPr/>
        <p:txBody>
          <a:bodyPr>
            <a:normAutofit fontScale="77500" lnSpcReduction="20000"/>
          </a:bodyPr>
          <a:lstStyle/>
          <a:p>
            <a:r>
              <a:rPr lang="es-MX" dirty="0"/>
              <a:t>Tu eres un especialista en ciencia de datos, necesitaré tu opinión en lo siguiente: Cuento con un conjunto de datos que se recolectó en el estado de Nayarit de 1,500 niños en edad escolar de 6 a 13 años. Los datos de cada niño forman un expediente dental que incluye la siguiente información: edad, sexo, cada pieza dental permanente es una variable que toma el valor 0,1,2 (0, no presenta caries, 1 presenta caries  2 la pieza está ausente), lo mismo para cada pieza dental temporal. El número de dientes permanentes. El número de dientes perdidos por caries. El número de dientes perdidos por otro evento. Un nivel de asignación entre 5 posibles de fluorosis. Un nivel de asignación entre 4 posibles de maloclusiones. La clase molar. apiñamiento, </a:t>
            </a:r>
            <a:r>
              <a:rPr lang="es-MX" dirty="0" err="1"/>
              <a:t>giroversiones</a:t>
            </a:r>
            <a:r>
              <a:rPr lang="es-MX" dirty="0"/>
              <a:t>. Y finalmente el índice de higiene oral simplificado (IHOS), este valor se calcula sumando el promedio del índice de placa y el promedio del índice de cálculo. Se desea construir un modelo predictivo basado en machine </a:t>
            </a:r>
            <a:r>
              <a:rPr lang="es-MX" dirty="0" err="1"/>
              <a:t>learning</a:t>
            </a:r>
            <a:r>
              <a:rPr lang="es-MX" dirty="0"/>
              <a:t> para detectar las caries en los niños. Si está claro responde OK.</a:t>
            </a:r>
          </a:p>
        </p:txBody>
      </p:sp>
    </p:spTree>
    <p:extLst>
      <p:ext uri="{BB962C8B-B14F-4D97-AF65-F5344CB8AC3E}">
        <p14:creationId xmlns:p14="http://schemas.microsoft.com/office/powerpoint/2010/main" val="1796791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F754BF-436A-2327-3EAC-5E7C7A971161}"/>
              </a:ext>
            </a:extLst>
          </p:cNvPr>
          <p:cNvSpPr>
            <a:spLocks noGrp="1"/>
          </p:cNvSpPr>
          <p:nvPr>
            <p:ph type="title"/>
          </p:nvPr>
        </p:nvSpPr>
        <p:spPr/>
        <p:txBody>
          <a:bodyPr/>
          <a:lstStyle/>
          <a:p>
            <a:r>
              <a:rPr lang="es-MX" dirty="0"/>
              <a:t>En resumen…</a:t>
            </a:r>
          </a:p>
        </p:txBody>
      </p:sp>
      <p:sp>
        <p:nvSpPr>
          <p:cNvPr id="3" name="Marcador de contenido 2">
            <a:extLst>
              <a:ext uri="{FF2B5EF4-FFF2-40B4-BE49-F238E27FC236}">
                <a16:creationId xmlns:a16="http://schemas.microsoft.com/office/drawing/2014/main" id="{CD536E4D-2657-B028-62A1-EE7D029B00D2}"/>
              </a:ext>
            </a:extLst>
          </p:cNvPr>
          <p:cNvSpPr>
            <a:spLocks noGrp="1"/>
          </p:cNvSpPr>
          <p:nvPr>
            <p:ph idx="1"/>
          </p:nvPr>
        </p:nvSpPr>
        <p:spPr/>
        <p:txBody>
          <a:bodyPr/>
          <a:lstStyle/>
          <a:p>
            <a:r>
              <a:rPr lang="es-MX" dirty="0"/>
              <a:t>ChatGTP es una </a:t>
            </a:r>
            <a:r>
              <a:rPr lang="es-MX" b="1" dirty="0"/>
              <a:t>AI generativa </a:t>
            </a:r>
            <a:r>
              <a:rPr lang="es-MX" dirty="0"/>
              <a:t>basada en texto con la capacidad de </a:t>
            </a:r>
            <a:r>
              <a:rPr lang="es-MX" b="1" dirty="0"/>
              <a:t>conversación</a:t>
            </a:r>
            <a:r>
              <a:rPr lang="es-MX" dirty="0"/>
              <a:t> (</a:t>
            </a:r>
            <a:r>
              <a:rPr lang="es-MX" dirty="0" err="1"/>
              <a:t>chatbot</a:t>
            </a:r>
            <a:r>
              <a:rPr lang="es-MX" dirty="0"/>
              <a:t>) que permite generar </a:t>
            </a:r>
            <a:r>
              <a:rPr lang="es-MX" b="1" dirty="0"/>
              <a:t>respuestas relevantes y coherentes </a:t>
            </a:r>
            <a:r>
              <a:rPr lang="es-MX" dirty="0"/>
              <a:t>a una amplia variedad de temas</a:t>
            </a:r>
          </a:p>
        </p:txBody>
      </p:sp>
    </p:spTree>
    <p:extLst>
      <p:ext uri="{BB962C8B-B14F-4D97-AF65-F5344CB8AC3E}">
        <p14:creationId xmlns:p14="http://schemas.microsoft.com/office/powerpoint/2010/main" val="11564211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777F62-B71B-7CF0-404A-B7108A501C3C}"/>
              </a:ext>
            </a:extLst>
          </p:cNvPr>
          <p:cNvSpPr>
            <a:spLocks noGrp="1"/>
          </p:cNvSpPr>
          <p:nvPr>
            <p:ph type="title"/>
          </p:nvPr>
        </p:nvSpPr>
        <p:spPr/>
        <p:txBody>
          <a:bodyPr/>
          <a:lstStyle/>
          <a:p>
            <a:r>
              <a:rPr lang="es-MX" dirty="0"/>
              <a:t>Dialogando con ChatGTP (2)</a:t>
            </a:r>
          </a:p>
        </p:txBody>
      </p:sp>
      <p:sp>
        <p:nvSpPr>
          <p:cNvPr id="3" name="Marcador de contenido 2">
            <a:extLst>
              <a:ext uri="{FF2B5EF4-FFF2-40B4-BE49-F238E27FC236}">
                <a16:creationId xmlns:a16="http://schemas.microsoft.com/office/drawing/2014/main" id="{8D693F5A-48C5-2D81-6833-80400A491352}"/>
              </a:ext>
            </a:extLst>
          </p:cNvPr>
          <p:cNvSpPr>
            <a:spLocks noGrp="1"/>
          </p:cNvSpPr>
          <p:nvPr>
            <p:ph idx="1"/>
          </p:nvPr>
        </p:nvSpPr>
        <p:spPr/>
        <p:txBody>
          <a:bodyPr/>
          <a:lstStyle/>
          <a:p>
            <a:r>
              <a:rPr lang="es-MX" dirty="0"/>
              <a:t>Crea una tabla con las variables, en la primera columna el nombre, en la segunda el rango de variación y en la tercera si es numérica o categórica.</a:t>
            </a:r>
          </a:p>
        </p:txBody>
      </p:sp>
    </p:spTree>
    <p:extLst>
      <p:ext uri="{BB962C8B-B14F-4D97-AF65-F5344CB8AC3E}">
        <p14:creationId xmlns:p14="http://schemas.microsoft.com/office/powerpoint/2010/main" val="31684852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E99CC7-F0B3-6501-FD18-AEA447C79A54}"/>
              </a:ext>
            </a:extLst>
          </p:cNvPr>
          <p:cNvSpPr>
            <a:spLocks noGrp="1"/>
          </p:cNvSpPr>
          <p:nvPr>
            <p:ph type="title"/>
          </p:nvPr>
        </p:nvSpPr>
        <p:spPr/>
        <p:txBody>
          <a:bodyPr/>
          <a:lstStyle/>
          <a:p>
            <a:r>
              <a:rPr lang="es-MX" dirty="0"/>
              <a:t>Pidiendo opinión a ChatGTP (3)</a:t>
            </a:r>
          </a:p>
        </p:txBody>
      </p:sp>
      <p:sp>
        <p:nvSpPr>
          <p:cNvPr id="3" name="Marcador de contenido 2">
            <a:extLst>
              <a:ext uri="{FF2B5EF4-FFF2-40B4-BE49-F238E27FC236}">
                <a16:creationId xmlns:a16="http://schemas.microsoft.com/office/drawing/2014/main" id="{9D86DFE7-2BB5-578A-81DC-32A47ECCEC5E}"/>
              </a:ext>
            </a:extLst>
          </p:cNvPr>
          <p:cNvSpPr>
            <a:spLocks noGrp="1"/>
          </p:cNvSpPr>
          <p:nvPr>
            <p:ph idx="1"/>
          </p:nvPr>
        </p:nvSpPr>
        <p:spPr>
          <a:xfrm>
            <a:off x="628650" y="1825625"/>
            <a:ext cx="7886700" cy="2757261"/>
          </a:xfrm>
        </p:spPr>
        <p:txBody>
          <a:bodyPr>
            <a:normAutofit/>
          </a:bodyPr>
          <a:lstStyle/>
          <a:p>
            <a:r>
              <a:rPr lang="es-MX" sz="3600" dirty="0"/>
              <a:t>¿cómo defino una variable objetivo para ese conjunto de datos? ¿cuál puedo seleccionar o tengo que definir un etiquetado de datos, si es así, ¿de qué manera?</a:t>
            </a:r>
          </a:p>
        </p:txBody>
      </p:sp>
    </p:spTree>
    <p:extLst>
      <p:ext uri="{BB962C8B-B14F-4D97-AF65-F5344CB8AC3E}">
        <p14:creationId xmlns:p14="http://schemas.microsoft.com/office/powerpoint/2010/main" val="35942010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B1C54F-F133-D04C-630B-2EE003817576}"/>
              </a:ext>
            </a:extLst>
          </p:cNvPr>
          <p:cNvSpPr>
            <a:spLocks noGrp="1"/>
          </p:cNvSpPr>
          <p:nvPr>
            <p:ph type="title"/>
          </p:nvPr>
        </p:nvSpPr>
        <p:spPr/>
        <p:txBody>
          <a:bodyPr/>
          <a:lstStyle/>
          <a:p>
            <a:r>
              <a:rPr lang="es-MX" dirty="0"/>
              <a:t>Pidiendo opinión a </a:t>
            </a:r>
            <a:r>
              <a:rPr lang="es-MX" dirty="0" err="1"/>
              <a:t>ChatGTP</a:t>
            </a:r>
            <a:r>
              <a:rPr lang="es-MX" dirty="0"/>
              <a:t> (4)</a:t>
            </a:r>
          </a:p>
        </p:txBody>
      </p:sp>
      <p:sp>
        <p:nvSpPr>
          <p:cNvPr id="3" name="Marcador de contenido 2">
            <a:extLst>
              <a:ext uri="{FF2B5EF4-FFF2-40B4-BE49-F238E27FC236}">
                <a16:creationId xmlns:a16="http://schemas.microsoft.com/office/drawing/2014/main" id="{F2259D09-EDFD-AF4E-06EE-DC0A2C27BFA3}"/>
              </a:ext>
            </a:extLst>
          </p:cNvPr>
          <p:cNvSpPr>
            <a:spLocks noGrp="1"/>
          </p:cNvSpPr>
          <p:nvPr>
            <p:ph idx="1"/>
          </p:nvPr>
        </p:nvSpPr>
        <p:spPr/>
        <p:txBody>
          <a:bodyPr/>
          <a:lstStyle/>
          <a:p>
            <a:r>
              <a:rPr lang="es-MX" b="0" i="0" dirty="0" err="1">
                <a:solidFill>
                  <a:srgbClr val="343541"/>
                </a:solidFill>
                <a:effectLst/>
                <a:latin typeface="Söhne"/>
              </a:rPr>
              <a:t>Ayudame</a:t>
            </a:r>
            <a:r>
              <a:rPr lang="es-MX" b="0" i="0" dirty="0">
                <a:solidFill>
                  <a:srgbClr val="343541"/>
                </a:solidFill>
                <a:effectLst/>
                <a:latin typeface="Söhne"/>
              </a:rPr>
              <a:t> a elaborar un </a:t>
            </a:r>
            <a:r>
              <a:rPr lang="es-MX" b="0" i="0" dirty="0" err="1">
                <a:solidFill>
                  <a:srgbClr val="343541"/>
                </a:solidFill>
                <a:effectLst/>
                <a:latin typeface="Söhne"/>
              </a:rPr>
              <a:t>workflow</a:t>
            </a:r>
            <a:r>
              <a:rPr lang="es-MX" b="0" i="0" dirty="0">
                <a:solidFill>
                  <a:srgbClr val="343541"/>
                </a:solidFill>
                <a:effectLst/>
                <a:latin typeface="Söhne"/>
              </a:rPr>
              <a:t> de machine </a:t>
            </a:r>
            <a:r>
              <a:rPr lang="es-MX" b="0" i="0" dirty="0" err="1">
                <a:solidFill>
                  <a:srgbClr val="343541"/>
                </a:solidFill>
                <a:effectLst/>
                <a:latin typeface="Söhne"/>
              </a:rPr>
              <a:t>learning</a:t>
            </a:r>
            <a:r>
              <a:rPr lang="es-MX" b="0" i="0" dirty="0">
                <a:solidFill>
                  <a:srgbClr val="343541"/>
                </a:solidFill>
                <a:effectLst/>
                <a:latin typeface="Söhne"/>
              </a:rPr>
              <a:t> para este trabajo</a:t>
            </a:r>
            <a:endParaRPr lang="es-MX" dirty="0"/>
          </a:p>
        </p:txBody>
      </p:sp>
    </p:spTree>
    <p:extLst>
      <p:ext uri="{BB962C8B-B14F-4D97-AF65-F5344CB8AC3E}">
        <p14:creationId xmlns:p14="http://schemas.microsoft.com/office/powerpoint/2010/main" val="4951044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E99CC7-F0B3-6501-FD18-AEA447C79A54}"/>
              </a:ext>
            </a:extLst>
          </p:cNvPr>
          <p:cNvSpPr>
            <a:spLocks noGrp="1"/>
          </p:cNvSpPr>
          <p:nvPr>
            <p:ph type="title"/>
          </p:nvPr>
        </p:nvSpPr>
        <p:spPr/>
        <p:txBody>
          <a:bodyPr/>
          <a:lstStyle/>
          <a:p>
            <a:r>
              <a:rPr lang="es-MX" dirty="0"/>
              <a:t>Pidiendo opinión a </a:t>
            </a:r>
            <a:r>
              <a:rPr lang="es-MX" dirty="0" err="1"/>
              <a:t>ChatGTP</a:t>
            </a:r>
            <a:r>
              <a:rPr lang="es-MX" dirty="0"/>
              <a:t> (5)</a:t>
            </a:r>
          </a:p>
        </p:txBody>
      </p:sp>
      <p:sp>
        <p:nvSpPr>
          <p:cNvPr id="3" name="Marcador de contenido 2">
            <a:extLst>
              <a:ext uri="{FF2B5EF4-FFF2-40B4-BE49-F238E27FC236}">
                <a16:creationId xmlns:a16="http://schemas.microsoft.com/office/drawing/2014/main" id="{9D86DFE7-2BB5-578A-81DC-32A47ECCEC5E}"/>
              </a:ext>
            </a:extLst>
          </p:cNvPr>
          <p:cNvSpPr>
            <a:spLocks noGrp="1"/>
          </p:cNvSpPr>
          <p:nvPr>
            <p:ph idx="1"/>
          </p:nvPr>
        </p:nvSpPr>
        <p:spPr>
          <a:xfrm>
            <a:off x="628650" y="1825625"/>
            <a:ext cx="7886700" cy="3040289"/>
          </a:xfrm>
        </p:spPr>
        <p:txBody>
          <a:bodyPr>
            <a:normAutofit/>
          </a:bodyPr>
          <a:lstStyle/>
          <a:p>
            <a:r>
              <a:rPr lang="es-MX" sz="3600" dirty="0"/>
              <a:t>¿Qué tipo de modelos de aprendizaje automático o estudio puedo realizar?</a:t>
            </a:r>
          </a:p>
        </p:txBody>
      </p:sp>
    </p:spTree>
    <p:extLst>
      <p:ext uri="{BB962C8B-B14F-4D97-AF65-F5344CB8AC3E}">
        <p14:creationId xmlns:p14="http://schemas.microsoft.com/office/powerpoint/2010/main" val="2289844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E99CC7-F0B3-6501-FD18-AEA447C79A54}"/>
              </a:ext>
            </a:extLst>
          </p:cNvPr>
          <p:cNvSpPr>
            <a:spLocks noGrp="1"/>
          </p:cNvSpPr>
          <p:nvPr>
            <p:ph type="title"/>
          </p:nvPr>
        </p:nvSpPr>
        <p:spPr/>
        <p:txBody>
          <a:bodyPr/>
          <a:lstStyle/>
          <a:p>
            <a:r>
              <a:rPr lang="es-MX" dirty="0"/>
              <a:t>Dialogando con </a:t>
            </a:r>
            <a:r>
              <a:rPr lang="es-MX" dirty="0" err="1"/>
              <a:t>ChatGTP</a:t>
            </a:r>
            <a:r>
              <a:rPr lang="es-MX" dirty="0"/>
              <a:t> (6)</a:t>
            </a:r>
          </a:p>
        </p:txBody>
      </p:sp>
      <p:sp>
        <p:nvSpPr>
          <p:cNvPr id="3" name="Marcador de contenido 2">
            <a:extLst>
              <a:ext uri="{FF2B5EF4-FFF2-40B4-BE49-F238E27FC236}">
                <a16:creationId xmlns:a16="http://schemas.microsoft.com/office/drawing/2014/main" id="{9D86DFE7-2BB5-578A-81DC-32A47ECCEC5E}"/>
              </a:ext>
            </a:extLst>
          </p:cNvPr>
          <p:cNvSpPr>
            <a:spLocks noGrp="1"/>
          </p:cNvSpPr>
          <p:nvPr>
            <p:ph idx="1"/>
          </p:nvPr>
        </p:nvSpPr>
        <p:spPr>
          <a:xfrm>
            <a:off x="628650" y="1825625"/>
            <a:ext cx="7886700" cy="1744889"/>
          </a:xfrm>
        </p:spPr>
        <p:txBody>
          <a:bodyPr>
            <a:normAutofit/>
          </a:bodyPr>
          <a:lstStyle/>
          <a:p>
            <a:r>
              <a:rPr lang="es-MX" dirty="0"/>
              <a:t>¿Es adecuado utilizar el índice de higiene oral simplificado (IHOS) como variable objetivo para crear un modelo predictivo mediante regresión?</a:t>
            </a:r>
          </a:p>
        </p:txBody>
      </p:sp>
    </p:spTree>
    <p:extLst>
      <p:ext uri="{BB962C8B-B14F-4D97-AF65-F5344CB8AC3E}">
        <p14:creationId xmlns:p14="http://schemas.microsoft.com/office/powerpoint/2010/main" val="11741753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5211EF-C27D-842E-AAF4-B18160DB78BC}"/>
              </a:ext>
            </a:extLst>
          </p:cNvPr>
          <p:cNvSpPr>
            <a:spLocks noGrp="1"/>
          </p:cNvSpPr>
          <p:nvPr>
            <p:ph type="title"/>
          </p:nvPr>
        </p:nvSpPr>
        <p:spPr/>
        <p:txBody>
          <a:bodyPr/>
          <a:lstStyle/>
          <a:p>
            <a:r>
              <a:rPr lang="es-MX" dirty="0"/>
              <a:t>Dialogando con </a:t>
            </a:r>
            <a:r>
              <a:rPr lang="es-MX" dirty="0" err="1"/>
              <a:t>ChatGTP</a:t>
            </a:r>
            <a:r>
              <a:rPr lang="es-MX" dirty="0"/>
              <a:t> (6)</a:t>
            </a:r>
          </a:p>
        </p:txBody>
      </p:sp>
      <p:sp>
        <p:nvSpPr>
          <p:cNvPr id="3" name="Marcador de contenido 2">
            <a:extLst>
              <a:ext uri="{FF2B5EF4-FFF2-40B4-BE49-F238E27FC236}">
                <a16:creationId xmlns:a16="http://schemas.microsoft.com/office/drawing/2014/main" id="{CF309240-8FF8-11CE-0CDE-AA35AEA56F3F}"/>
              </a:ext>
            </a:extLst>
          </p:cNvPr>
          <p:cNvSpPr>
            <a:spLocks noGrp="1"/>
          </p:cNvSpPr>
          <p:nvPr>
            <p:ph idx="1"/>
          </p:nvPr>
        </p:nvSpPr>
        <p:spPr/>
        <p:txBody>
          <a:bodyPr/>
          <a:lstStyle/>
          <a:p>
            <a:r>
              <a:rPr lang="es-MX" dirty="0"/>
              <a:t>Se puede aplicar estadística inferencial en este trabajo?</a:t>
            </a:r>
          </a:p>
        </p:txBody>
      </p:sp>
      <p:pic>
        <p:nvPicPr>
          <p:cNvPr id="5" name="Imagen 4">
            <a:extLst>
              <a:ext uri="{FF2B5EF4-FFF2-40B4-BE49-F238E27FC236}">
                <a16:creationId xmlns:a16="http://schemas.microsoft.com/office/drawing/2014/main" id="{02C4274E-4D7E-1BB4-BF09-B8032B91CDBC}"/>
              </a:ext>
            </a:extLst>
          </p:cNvPr>
          <p:cNvPicPr>
            <a:picLocks noChangeAspect="1"/>
          </p:cNvPicPr>
          <p:nvPr/>
        </p:nvPicPr>
        <p:blipFill>
          <a:blip r:embed="rId3"/>
          <a:stretch>
            <a:fillRect/>
          </a:stretch>
        </p:blipFill>
        <p:spPr>
          <a:xfrm rot="16200000">
            <a:off x="2730381" y="1485900"/>
            <a:ext cx="3306048" cy="6858000"/>
          </a:xfrm>
          <a:prstGeom prst="rect">
            <a:avLst/>
          </a:prstGeom>
        </p:spPr>
      </p:pic>
    </p:spTree>
    <p:extLst>
      <p:ext uri="{BB962C8B-B14F-4D97-AF65-F5344CB8AC3E}">
        <p14:creationId xmlns:p14="http://schemas.microsoft.com/office/powerpoint/2010/main" val="12336233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ABB5FD-70C8-FF39-64BF-521839885A67}"/>
              </a:ext>
            </a:extLst>
          </p:cNvPr>
          <p:cNvSpPr>
            <a:spLocks noGrp="1"/>
          </p:cNvSpPr>
          <p:nvPr>
            <p:ph type="title"/>
          </p:nvPr>
        </p:nvSpPr>
        <p:spPr/>
        <p:txBody>
          <a:bodyPr/>
          <a:lstStyle/>
          <a:p>
            <a:r>
              <a:rPr lang="es-MX" dirty="0"/>
              <a:t>Interpretando otros resultados </a:t>
            </a:r>
          </a:p>
        </p:txBody>
      </p:sp>
      <p:sp>
        <p:nvSpPr>
          <p:cNvPr id="3" name="Marcador de contenido 2">
            <a:extLst>
              <a:ext uri="{FF2B5EF4-FFF2-40B4-BE49-F238E27FC236}">
                <a16:creationId xmlns:a16="http://schemas.microsoft.com/office/drawing/2014/main" id="{01B3B7FA-DD16-686B-D937-61DCA9DA077D}"/>
              </a:ext>
            </a:extLst>
          </p:cNvPr>
          <p:cNvSpPr>
            <a:spLocks noGrp="1"/>
          </p:cNvSpPr>
          <p:nvPr>
            <p:ph idx="1"/>
          </p:nvPr>
        </p:nvSpPr>
        <p:spPr/>
        <p:txBody>
          <a:bodyPr/>
          <a:lstStyle/>
          <a:p>
            <a:r>
              <a:rPr lang="es-MX" dirty="0"/>
              <a:t>Eres un experto en aprendizaje automático aplicado a la ortodoncia . Me gustaría conocer tu opinión sobre los resultados de desempeño de un clasificador binario que toma decisiones para extraer (clase positiva) y no extraer (clase negativa) piezas dentales. Las métricas de rendimiento son: precisión=0.9, </a:t>
            </a:r>
            <a:r>
              <a:rPr lang="es-MX" dirty="0" err="1"/>
              <a:t>recall</a:t>
            </a:r>
            <a:r>
              <a:rPr lang="es-MX" dirty="0"/>
              <a:t>=0.8, f1-score=0.87 y </a:t>
            </a:r>
            <a:r>
              <a:rPr lang="es-MX" dirty="0" err="1"/>
              <a:t>accuracy</a:t>
            </a:r>
            <a:r>
              <a:rPr lang="es-MX" dirty="0"/>
              <a:t>=0.88.</a:t>
            </a:r>
          </a:p>
        </p:txBody>
      </p:sp>
    </p:spTree>
    <p:extLst>
      <p:ext uri="{BB962C8B-B14F-4D97-AF65-F5344CB8AC3E}">
        <p14:creationId xmlns:p14="http://schemas.microsoft.com/office/powerpoint/2010/main" val="26199150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FD0C5F-F361-319B-2ADB-825C271EF110}"/>
              </a:ext>
            </a:extLst>
          </p:cNvPr>
          <p:cNvSpPr>
            <a:spLocks noGrp="1"/>
          </p:cNvSpPr>
          <p:nvPr>
            <p:ph type="title"/>
          </p:nvPr>
        </p:nvSpPr>
        <p:spPr/>
        <p:txBody>
          <a:bodyPr/>
          <a:lstStyle/>
          <a:p>
            <a:r>
              <a:rPr lang="es-MX" dirty="0"/>
              <a:t>Revisión de la literatura</a:t>
            </a:r>
          </a:p>
        </p:txBody>
      </p:sp>
      <p:sp>
        <p:nvSpPr>
          <p:cNvPr id="4" name="CuadroTexto 3">
            <a:extLst>
              <a:ext uri="{FF2B5EF4-FFF2-40B4-BE49-F238E27FC236}">
                <a16:creationId xmlns:a16="http://schemas.microsoft.com/office/drawing/2014/main" id="{75E3F5D3-6869-895D-CE8C-FC0CF883CAF4}"/>
              </a:ext>
            </a:extLst>
          </p:cNvPr>
          <p:cNvSpPr txBox="1"/>
          <p:nvPr/>
        </p:nvSpPr>
        <p:spPr>
          <a:xfrm>
            <a:off x="767442" y="1763614"/>
            <a:ext cx="7930244" cy="4278094"/>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2000" dirty="0">
                <a:latin typeface="Courier New" panose="02070309020205020404" pitchFamily="49" charset="0"/>
                <a:cs typeface="Courier New" panose="02070309020205020404" pitchFamily="49" charset="0"/>
              </a:rPr>
              <a:t>Genere una lista de 5 artículos relevantes para la detección de caries en niños en edad escolar de 6 a 12 años. Incluya en su búsqueda artículos de la base de datos de Web </a:t>
            </a:r>
            <a:r>
              <a:rPr lang="es-MX" sz="2000" dirty="0" err="1">
                <a:latin typeface="Courier New" panose="02070309020205020404" pitchFamily="49" charset="0"/>
                <a:cs typeface="Courier New" panose="02070309020205020404" pitchFamily="49" charset="0"/>
              </a:rPr>
              <a:t>of</a:t>
            </a:r>
            <a:r>
              <a:rPr lang="es-MX" sz="2000" dirty="0">
                <a:latin typeface="Courier New" panose="02070309020205020404" pitchFamily="49" charset="0"/>
                <a:cs typeface="Courier New" panose="02070309020205020404" pitchFamily="49" charset="0"/>
              </a:rPr>
              <a:t> </a:t>
            </a:r>
            <a:r>
              <a:rPr lang="es-MX" sz="2000" dirty="0" err="1">
                <a:latin typeface="Courier New" panose="02070309020205020404" pitchFamily="49" charset="0"/>
                <a:cs typeface="Courier New" panose="02070309020205020404" pitchFamily="49" charset="0"/>
              </a:rPr>
              <a:t>science</a:t>
            </a:r>
            <a:r>
              <a:rPr lang="es-MX" sz="2000" dirty="0">
                <a:latin typeface="Courier New" panose="02070309020205020404" pitchFamily="49" charset="0"/>
                <a:cs typeface="Courier New" panose="02070309020205020404" pitchFamily="49" charset="0"/>
              </a:rPr>
              <a:t>. Clasifique los artículos por el tipo de estudio (por ejemplo, ensayo clínico, revisión sistemática, estudio observacional, etc.) y por la calidad metodológica del estudio (por ejemplo, bajo riesgo de sesgo, alto riesgo de sesgo, etc.). Incluya un resumen de cada artículo que destaque los objetivos del estudio, la metodología utilizada y los resultados principales. Usa el estilo IEEE e incluye DOI.</a:t>
            </a:r>
          </a:p>
          <a:p>
            <a:endParaRPr lang="es-MX" sz="2000" dirty="0">
              <a:latin typeface="Courier New" panose="02070309020205020404" pitchFamily="49" charset="0"/>
              <a:cs typeface="Courier New" panose="02070309020205020404" pitchFamily="49" charset="0"/>
            </a:endParaRPr>
          </a:p>
          <a:p>
            <a:endParaRPr lang="es-MX" sz="1200" dirty="0"/>
          </a:p>
        </p:txBody>
      </p:sp>
      <p:grpSp>
        <p:nvGrpSpPr>
          <p:cNvPr id="7" name="Grupo 6">
            <a:extLst>
              <a:ext uri="{FF2B5EF4-FFF2-40B4-BE49-F238E27FC236}">
                <a16:creationId xmlns:a16="http://schemas.microsoft.com/office/drawing/2014/main" id="{98CD81E4-AFED-0D21-D5A4-C4EECE9CD017}"/>
              </a:ext>
            </a:extLst>
          </p:cNvPr>
          <p:cNvGrpSpPr/>
          <p:nvPr/>
        </p:nvGrpSpPr>
        <p:grpSpPr>
          <a:xfrm>
            <a:off x="7868771" y="5409697"/>
            <a:ext cx="420703" cy="422598"/>
            <a:chOff x="3757246" y="3935456"/>
            <a:chExt cx="420703" cy="422598"/>
          </a:xfrm>
        </p:grpSpPr>
        <p:cxnSp>
          <p:nvCxnSpPr>
            <p:cNvPr id="8" name="Conector recto 7">
              <a:extLst>
                <a:ext uri="{FF2B5EF4-FFF2-40B4-BE49-F238E27FC236}">
                  <a16:creationId xmlns:a16="http://schemas.microsoft.com/office/drawing/2014/main" id="{3147DC46-0ECE-ECAF-57A1-ED97E792DAC7}"/>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FF4DE1CD-74CA-5CC9-5CDB-642CB24DB32C}"/>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F53D6BEF-07E6-476E-5F3C-F8A88CC5B654}"/>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11" name="Conector recto 10">
              <a:extLst>
                <a:ext uri="{FF2B5EF4-FFF2-40B4-BE49-F238E27FC236}">
                  <a16:creationId xmlns:a16="http://schemas.microsoft.com/office/drawing/2014/main" id="{F29F8778-CE41-A5D5-341E-DFAA5909DFC4}"/>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Conector recto 11">
              <a:extLst>
                <a:ext uri="{FF2B5EF4-FFF2-40B4-BE49-F238E27FC236}">
                  <a16:creationId xmlns:a16="http://schemas.microsoft.com/office/drawing/2014/main" id="{F6AD6850-3A93-56C4-86FC-62F81DC47254}"/>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3" name="Imagen 12">
            <a:extLst>
              <a:ext uri="{FF2B5EF4-FFF2-40B4-BE49-F238E27FC236}">
                <a16:creationId xmlns:a16="http://schemas.microsoft.com/office/drawing/2014/main" id="{D3BA5F3C-A9F9-1283-0F38-D371B2D660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64" y="1763614"/>
            <a:ext cx="506186" cy="506186"/>
          </a:xfrm>
          <a:prstGeom prst="rect">
            <a:avLst/>
          </a:prstGeom>
        </p:spPr>
      </p:pic>
    </p:spTree>
    <p:extLst>
      <p:ext uri="{BB962C8B-B14F-4D97-AF65-F5344CB8AC3E}">
        <p14:creationId xmlns:p14="http://schemas.microsoft.com/office/powerpoint/2010/main" val="32945395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D339B3-3A54-A912-278B-C713311C902A}"/>
              </a:ext>
            </a:extLst>
          </p:cNvPr>
          <p:cNvSpPr>
            <a:spLocks noGrp="1"/>
          </p:cNvSpPr>
          <p:nvPr>
            <p:ph type="title"/>
          </p:nvPr>
        </p:nvSpPr>
        <p:spPr/>
        <p:txBody>
          <a:bodyPr/>
          <a:lstStyle/>
          <a:p>
            <a:r>
              <a:rPr lang="es-MX" dirty="0"/>
              <a:t>Revisión de la literatura</a:t>
            </a:r>
            <a:br>
              <a:rPr lang="es-MX" dirty="0"/>
            </a:br>
            <a:r>
              <a:rPr lang="es-MX" sz="3200" b="1" dirty="0">
                <a:solidFill>
                  <a:srgbClr val="0000FF"/>
                </a:solidFill>
              </a:rPr>
              <a:t>(</a:t>
            </a:r>
            <a:r>
              <a:rPr lang="es-MX" sz="3200" b="1" dirty="0" err="1">
                <a:solidFill>
                  <a:srgbClr val="0000FF"/>
                </a:solidFill>
              </a:rPr>
              <a:t>prompt</a:t>
            </a:r>
            <a:r>
              <a:rPr lang="es-MX" sz="3200" b="1" dirty="0">
                <a:solidFill>
                  <a:srgbClr val="0000FF"/>
                </a:solidFill>
              </a:rPr>
              <a:t> refinado)</a:t>
            </a:r>
            <a:endParaRPr lang="es-MX" b="1" dirty="0">
              <a:solidFill>
                <a:srgbClr val="0000FF"/>
              </a:solidFill>
            </a:endParaRPr>
          </a:p>
        </p:txBody>
      </p:sp>
      <p:sp>
        <p:nvSpPr>
          <p:cNvPr id="4" name="CuadroTexto 3">
            <a:extLst>
              <a:ext uri="{FF2B5EF4-FFF2-40B4-BE49-F238E27FC236}">
                <a16:creationId xmlns:a16="http://schemas.microsoft.com/office/drawing/2014/main" id="{329FC10F-5BD2-B6BF-8F81-5AA5C112E589}"/>
              </a:ext>
            </a:extLst>
          </p:cNvPr>
          <p:cNvSpPr txBox="1"/>
          <p:nvPr/>
        </p:nvSpPr>
        <p:spPr>
          <a:xfrm>
            <a:off x="1023256" y="1954114"/>
            <a:ext cx="7821386" cy="4093428"/>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2000" dirty="0">
                <a:latin typeface="Courier New" panose="02070309020205020404" pitchFamily="49" charset="0"/>
                <a:cs typeface="Courier New" panose="02070309020205020404" pitchFamily="49" charset="0"/>
              </a:rPr>
              <a:t>Genere una lista de 5 artículos relevantes sobre la </a:t>
            </a:r>
            <a:r>
              <a:rPr lang="es-MX" sz="2000" b="1" dirty="0">
                <a:solidFill>
                  <a:srgbClr val="FF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aplicación de la IA </a:t>
            </a:r>
            <a:r>
              <a:rPr lang="es-MX" sz="2000" dirty="0">
                <a:latin typeface="Courier New" panose="02070309020205020404" pitchFamily="49" charset="0"/>
                <a:cs typeface="Courier New" panose="02070309020205020404" pitchFamily="49" charset="0"/>
              </a:rPr>
              <a:t>en la detección de caries en niños en edad escolar de 6 a 12 años. Incluya en su búsqueda artículos de la base de datos de Web </a:t>
            </a:r>
            <a:r>
              <a:rPr lang="es-MX" sz="2000" dirty="0" err="1">
                <a:latin typeface="Courier New" panose="02070309020205020404" pitchFamily="49" charset="0"/>
                <a:cs typeface="Courier New" panose="02070309020205020404" pitchFamily="49" charset="0"/>
              </a:rPr>
              <a:t>of</a:t>
            </a:r>
            <a:r>
              <a:rPr lang="es-MX" sz="2000" dirty="0">
                <a:latin typeface="Courier New" panose="02070309020205020404" pitchFamily="49" charset="0"/>
                <a:cs typeface="Courier New" panose="02070309020205020404" pitchFamily="49" charset="0"/>
              </a:rPr>
              <a:t> </a:t>
            </a:r>
            <a:r>
              <a:rPr lang="es-MX" sz="2000" dirty="0" err="1">
                <a:latin typeface="Courier New" panose="02070309020205020404" pitchFamily="49" charset="0"/>
                <a:cs typeface="Courier New" panose="02070309020205020404" pitchFamily="49" charset="0"/>
              </a:rPr>
              <a:t>science</a:t>
            </a:r>
            <a:r>
              <a:rPr lang="es-MX" sz="2000" dirty="0">
                <a:latin typeface="Courier New" panose="02070309020205020404" pitchFamily="49" charset="0"/>
                <a:cs typeface="Courier New" panose="02070309020205020404" pitchFamily="49" charset="0"/>
              </a:rPr>
              <a:t>. Clasifique los artículos por el tipo de estudio (por ejemplo, ensayo clínico, revisión sistemática, estudio observacional, etc.) y por la calidad metodológica del estudio (por ejemplo, bajo riesgo de sesgo, alto riesgo de sesgo, etc.). Incluya un resumen de cada artículo que destaque los objetivos del estudio, la metodología utilizada y los resultados principales. Usa el estilo IEEE e incluye DOI.</a:t>
            </a:r>
          </a:p>
        </p:txBody>
      </p:sp>
      <p:pic>
        <p:nvPicPr>
          <p:cNvPr id="7" name="Imagen 6">
            <a:extLst>
              <a:ext uri="{FF2B5EF4-FFF2-40B4-BE49-F238E27FC236}">
                <a16:creationId xmlns:a16="http://schemas.microsoft.com/office/drawing/2014/main" id="{064D30D6-2AD2-04C0-53E7-2809FE1EAB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815" y="1954114"/>
            <a:ext cx="506186" cy="506186"/>
          </a:xfrm>
          <a:prstGeom prst="rect">
            <a:avLst/>
          </a:prstGeom>
        </p:spPr>
      </p:pic>
      <p:grpSp>
        <p:nvGrpSpPr>
          <p:cNvPr id="8" name="Grupo 7">
            <a:extLst>
              <a:ext uri="{FF2B5EF4-FFF2-40B4-BE49-F238E27FC236}">
                <a16:creationId xmlns:a16="http://schemas.microsoft.com/office/drawing/2014/main" id="{11338758-D953-D6A3-0216-E476A33F385B}"/>
              </a:ext>
            </a:extLst>
          </p:cNvPr>
          <p:cNvGrpSpPr/>
          <p:nvPr/>
        </p:nvGrpSpPr>
        <p:grpSpPr>
          <a:xfrm>
            <a:off x="8222556" y="5502225"/>
            <a:ext cx="420703" cy="422598"/>
            <a:chOff x="3757246" y="3935456"/>
            <a:chExt cx="420703" cy="422598"/>
          </a:xfrm>
        </p:grpSpPr>
        <p:cxnSp>
          <p:nvCxnSpPr>
            <p:cNvPr id="9" name="Conector recto 8">
              <a:extLst>
                <a:ext uri="{FF2B5EF4-FFF2-40B4-BE49-F238E27FC236}">
                  <a16:creationId xmlns:a16="http://schemas.microsoft.com/office/drawing/2014/main" id="{ADCF0315-7F39-8FE6-0FAD-C506F0B8534A}"/>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E2875261-558B-1B41-E6AF-D794136B9CF4}"/>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Conector recto 10">
              <a:extLst>
                <a:ext uri="{FF2B5EF4-FFF2-40B4-BE49-F238E27FC236}">
                  <a16:creationId xmlns:a16="http://schemas.microsoft.com/office/drawing/2014/main" id="{7AE833AD-007B-C91F-C076-24C0BDB4E802}"/>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12" name="Conector recto 11">
              <a:extLst>
                <a:ext uri="{FF2B5EF4-FFF2-40B4-BE49-F238E27FC236}">
                  <a16:creationId xmlns:a16="http://schemas.microsoft.com/office/drawing/2014/main" id="{423C90F2-DECE-39EA-9288-FB147C834DD3}"/>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Conector recto 12">
              <a:extLst>
                <a:ext uri="{FF2B5EF4-FFF2-40B4-BE49-F238E27FC236}">
                  <a16:creationId xmlns:a16="http://schemas.microsoft.com/office/drawing/2014/main" id="{61EF0E30-F8C9-39BD-E49E-EBBC2280F7C4}"/>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1211393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4A6D7F-4308-4A36-7C6E-9544C4950E9D}"/>
              </a:ext>
            </a:extLst>
          </p:cNvPr>
          <p:cNvSpPr>
            <a:spLocks noGrp="1"/>
          </p:cNvSpPr>
          <p:nvPr>
            <p:ph type="title"/>
          </p:nvPr>
        </p:nvSpPr>
        <p:spPr/>
        <p:txBody>
          <a:bodyPr/>
          <a:lstStyle/>
          <a:p>
            <a:r>
              <a:rPr lang="es-MX" dirty="0"/>
              <a:t>Verificando las respuestas…</a:t>
            </a:r>
          </a:p>
        </p:txBody>
      </p:sp>
      <p:sp>
        <p:nvSpPr>
          <p:cNvPr id="3" name="Marcador de contenido 2">
            <a:extLst>
              <a:ext uri="{FF2B5EF4-FFF2-40B4-BE49-F238E27FC236}">
                <a16:creationId xmlns:a16="http://schemas.microsoft.com/office/drawing/2014/main" id="{31B0B107-5646-F9E4-36DD-DF1C1D6AA365}"/>
              </a:ext>
            </a:extLst>
          </p:cNvPr>
          <p:cNvSpPr>
            <a:spLocks noGrp="1"/>
          </p:cNvSpPr>
          <p:nvPr>
            <p:ph idx="1"/>
          </p:nvPr>
        </p:nvSpPr>
        <p:spPr>
          <a:xfrm>
            <a:off x="628650" y="1825625"/>
            <a:ext cx="7886700" cy="1804761"/>
          </a:xfrm>
        </p:spPr>
        <p:txBody>
          <a:bodyPr/>
          <a:lstStyle/>
          <a:p>
            <a:r>
              <a:rPr lang="es-MX" dirty="0"/>
              <a:t>Usar los </a:t>
            </a:r>
            <a:r>
              <a:rPr lang="es-MX" dirty="0" err="1"/>
              <a:t>plugines</a:t>
            </a:r>
            <a:r>
              <a:rPr lang="es-MX" dirty="0"/>
              <a:t> para Chrome:</a:t>
            </a:r>
          </a:p>
          <a:p>
            <a:pPr lvl="1"/>
            <a:r>
              <a:rPr lang="es-MX" b="0" i="0" dirty="0">
                <a:solidFill>
                  <a:srgbClr val="202124"/>
                </a:solidFill>
                <a:effectLst/>
                <a:latin typeface="Google Sans"/>
              </a:rPr>
              <a:t>Botón de Google Académico</a:t>
            </a:r>
            <a:endParaRPr lang="es-MX" dirty="0">
              <a:solidFill>
                <a:srgbClr val="202124"/>
              </a:solidFill>
              <a:latin typeface="Google Sans"/>
            </a:endParaRPr>
          </a:p>
          <a:p>
            <a:pPr lvl="1"/>
            <a:r>
              <a:rPr lang="es-MX" b="0" i="0" dirty="0">
                <a:solidFill>
                  <a:srgbClr val="202124"/>
                </a:solidFill>
                <a:effectLst/>
                <a:latin typeface="Google Sans"/>
              </a:rPr>
              <a:t>DOI Resolver</a:t>
            </a:r>
          </a:p>
          <a:p>
            <a:pPr lvl="1"/>
            <a:r>
              <a:rPr lang="es-MX" b="0" i="0" dirty="0">
                <a:solidFill>
                  <a:srgbClr val="202124"/>
                </a:solidFill>
                <a:effectLst/>
                <a:latin typeface="Google Sans"/>
              </a:rPr>
              <a:t>Word </a:t>
            </a:r>
            <a:r>
              <a:rPr lang="es-MX" b="0" i="0" dirty="0" err="1">
                <a:solidFill>
                  <a:srgbClr val="202124"/>
                </a:solidFill>
                <a:effectLst/>
                <a:latin typeface="Google Sans"/>
              </a:rPr>
              <a:t>Counter</a:t>
            </a:r>
            <a:r>
              <a:rPr lang="es-MX" b="0" i="0" dirty="0">
                <a:solidFill>
                  <a:srgbClr val="202124"/>
                </a:solidFill>
                <a:effectLst/>
                <a:latin typeface="Google Sans"/>
              </a:rPr>
              <a:t> Plus</a:t>
            </a:r>
          </a:p>
          <a:p>
            <a:endParaRPr lang="es-MX" dirty="0"/>
          </a:p>
          <a:p>
            <a:endParaRPr lang="es-MX" dirty="0"/>
          </a:p>
        </p:txBody>
      </p:sp>
      <p:pic>
        <p:nvPicPr>
          <p:cNvPr id="8194" name="Picture 2">
            <a:hlinkClick r:id="rId2"/>
            <a:extLst>
              <a:ext uri="{FF2B5EF4-FFF2-40B4-BE49-F238E27FC236}">
                <a16:creationId xmlns:a16="http://schemas.microsoft.com/office/drawing/2014/main" id="{91B615AE-362C-C7CE-E0F2-8F2884BBF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9556" y="1616528"/>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hlinkClick r:id="rId4"/>
            <a:extLst>
              <a:ext uri="{FF2B5EF4-FFF2-40B4-BE49-F238E27FC236}">
                <a16:creationId xmlns:a16="http://schemas.microsoft.com/office/drawing/2014/main" id="{3D58AB5F-9CAF-7063-6B9B-46AFBF7747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8756" y="2546122"/>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a:extLst>
              <a:ext uri="{FF2B5EF4-FFF2-40B4-BE49-F238E27FC236}">
                <a16:creationId xmlns:a16="http://schemas.microsoft.com/office/drawing/2014/main" id="{0CCFC256-30C7-3BBB-B945-BB46F6F5C8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4758" y="3477530"/>
            <a:ext cx="12192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7685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AB9DF1-69E6-880F-8FD2-94B8BDFF8359}"/>
              </a:ext>
            </a:extLst>
          </p:cNvPr>
          <p:cNvSpPr>
            <a:spLocks noGrp="1"/>
          </p:cNvSpPr>
          <p:nvPr>
            <p:ph type="title"/>
          </p:nvPr>
        </p:nvSpPr>
        <p:spPr/>
        <p:txBody>
          <a:bodyPr/>
          <a:lstStyle/>
          <a:p>
            <a:r>
              <a:rPr lang="es-MX" dirty="0"/>
              <a:t>Datos sobre </a:t>
            </a:r>
            <a:r>
              <a:rPr lang="es-MX" dirty="0" err="1"/>
              <a:t>chatGPT</a:t>
            </a:r>
            <a:endParaRPr lang="es-MX" dirty="0"/>
          </a:p>
        </p:txBody>
      </p:sp>
      <p:sp>
        <p:nvSpPr>
          <p:cNvPr id="3" name="Marcador de contenido 2">
            <a:extLst>
              <a:ext uri="{FF2B5EF4-FFF2-40B4-BE49-F238E27FC236}">
                <a16:creationId xmlns:a16="http://schemas.microsoft.com/office/drawing/2014/main" id="{3A2B0D26-0EF9-D07E-6F45-3061E5D61D5A}"/>
              </a:ext>
            </a:extLst>
          </p:cNvPr>
          <p:cNvSpPr>
            <a:spLocks noGrp="1"/>
          </p:cNvSpPr>
          <p:nvPr>
            <p:ph idx="1"/>
          </p:nvPr>
        </p:nvSpPr>
        <p:spPr>
          <a:xfrm>
            <a:off x="628650" y="1690689"/>
            <a:ext cx="5582145" cy="1885414"/>
          </a:xfrm>
        </p:spPr>
        <p:txBody>
          <a:bodyPr>
            <a:normAutofit/>
          </a:bodyPr>
          <a:lstStyle/>
          <a:p>
            <a:r>
              <a:rPr lang="es-MX" dirty="0"/>
              <a:t>Desarrollado por </a:t>
            </a:r>
            <a:endParaRPr lang="es-MX" b="1" dirty="0"/>
          </a:p>
          <a:p>
            <a:r>
              <a:rPr lang="es-MX" dirty="0"/>
              <a:t>Es gratuito</a:t>
            </a:r>
          </a:p>
          <a:p>
            <a:r>
              <a:rPr lang="es-MX" dirty="0"/>
              <a:t>Mediante pago de suscripción se puede acceder a la versión 4.0</a:t>
            </a:r>
          </a:p>
          <a:p>
            <a:endParaRPr lang="es-MX" dirty="0"/>
          </a:p>
        </p:txBody>
      </p:sp>
      <p:pic>
        <p:nvPicPr>
          <p:cNvPr id="4" name="Imagen 3">
            <a:extLst>
              <a:ext uri="{FF2B5EF4-FFF2-40B4-BE49-F238E27FC236}">
                <a16:creationId xmlns:a16="http://schemas.microsoft.com/office/drawing/2014/main" id="{934F4BE9-6784-9420-E9E3-1CBD8492D836}"/>
              </a:ext>
            </a:extLst>
          </p:cNvPr>
          <p:cNvPicPr>
            <a:picLocks noChangeAspect="1"/>
          </p:cNvPicPr>
          <p:nvPr/>
        </p:nvPicPr>
        <p:blipFill>
          <a:blip r:embed="rId3"/>
          <a:stretch>
            <a:fillRect/>
          </a:stretch>
        </p:blipFill>
        <p:spPr>
          <a:xfrm>
            <a:off x="6314667" y="1435435"/>
            <a:ext cx="2243522" cy="1993565"/>
          </a:xfrm>
          <a:prstGeom prst="rect">
            <a:avLst/>
          </a:prstGeom>
        </p:spPr>
      </p:pic>
      <p:sp>
        <p:nvSpPr>
          <p:cNvPr id="5" name="Marcador de contenido 2">
            <a:extLst>
              <a:ext uri="{FF2B5EF4-FFF2-40B4-BE49-F238E27FC236}">
                <a16:creationId xmlns:a16="http://schemas.microsoft.com/office/drawing/2014/main" id="{7AE032E3-6192-58CD-0B90-D8AA65D6C6EB}"/>
              </a:ext>
            </a:extLst>
          </p:cNvPr>
          <p:cNvSpPr txBox="1">
            <a:spLocks/>
          </p:cNvSpPr>
          <p:nvPr/>
        </p:nvSpPr>
        <p:spPr>
          <a:xfrm>
            <a:off x="628650" y="3714997"/>
            <a:ext cx="7701890" cy="18854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dirty="0"/>
              <a:t>Lanzamiento: 30 de noviembre de 2022</a:t>
            </a:r>
          </a:p>
          <a:p>
            <a:r>
              <a:rPr lang="es-MX" dirty="0"/>
              <a:t>Base de conocimientos: septiembre de 2021</a:t>
            </a:r>
          </a:p>
        </p:txBody>
      </p:sp>
      <p:pic>
        <p:nvPicPr>
          <p:cNvPr id="7" name="Imagen 6">
            <a:extLst>
              <a:ext uri="{FF2B5EF4-FFF2-40B4-BE49-F238E27FC236}">
                <a16:creationId xmlns:a16="http://schemas.microsoft.com/office/drawing/2014/main" id="{209E0D79-BD57-E33D-CEB0-04250C1BBD8F}"/>
              </a:ext>
            </a:extLst>
          </p:cNvPr>
          <p:cNvPicPr>
            <a:picLocks noChangeAspect="1"/>
          </p:cNvPicPr>
          <p:nvPr/>
        </p:nvPicPr>
        <p:blipFill>
          <a:blip r:embed="rId4"/>
          <a:stretch>
            <a:fillRect/>
          </a:stretch>
        </p:blipFill>
        <p:spPr>
          <a:xfrm>
            <a:off x="3474342" y="1598019"/>
            <a:ext cx="2195315" cy="587479"/>
          </a:xfrm>
          <a:prstGeom prst="rect">
            <a:avLst/>
          </a:prstGeom>
        </p:spPr>
      </p:pic>
      <p:pic>
        <p:nvPicPr>
          <p:cNvPr id="8" name="Imagen 7">
            <a:extLst>
              <a:ext uri="{FF2B5EF4-FFF2-40B4-BE49-F238E27FC236}">
                <a16:creationId xmlns:a16="http://schemas.microsoft.com/office/drawing/2014/main" id="{35F235C8-CAE6-27B2-A453-9FF94272F0AE}"/>
              </a:ext>
            </a:extLst>
          </p:cNvPr>
          <p:cNvPicPr>
            <a:picLocks noChangeAspect="1"/>
          </p:cNvPicPr>
          <p:nvPr/>
        </p:nvPicPr>
        <p:blipFill>
          <a:blip r:embed="rId5"/>
          <a:stretch>
            <a:fillRect/>
          </a:stretch>
        </p:blipFill>
        <p:spPr>
          <a:xfrm>
            <a:off x="6901041" y="4874676"/>
            <a:ext cx="1614309" cy="1885414"/>
          </a:xfrm>
          <a:prstGeom prst="rect">
            <a:avLst/>
          </a:prstGeom>
        </p:spPr>
      </p:pic>
    </p:spTree>
    <p:extLst>
      <p:ext uri="{BB962C8B-B14F-4D97-AF65-F5344CB8AC3E}">
        <p14:creationId xmlns:p14="http://schemas.microsoft.com/office/powerpoint/2010/main" val="27066432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5387D0-F8D1-569A-8C3B-179CE8587FFE}"/>
              </a:ext>
            </a:extLst>
          </p:cNvPr>
          <p:cNvSpPr>
            <a:spLocks noGrp="1"/>
          </p:cNvSpPr>
          <p:nvPr>
            <p:ph type="title"/>
          </p:nvPr>
        </p:nvSpPr>
        <p:spPr/>
        <p:txBody>
          <a:bodyPr/>
          <a:lstStyle/>
          <a:p>
            <a:r>
              <a:rPr lang="es-MX" dirty="0"/>
              <a:t>Resultado: </a:t>
            </a:r>
            <a:r>
              <a:rPr lang="es-MX" b="1" dirty="0">
                <a:solidFill>
                  <a:srgbClr val="FF0000"/>
                </a:solidFill>
                <a:effectLst>
                  <a:outerShdw blurRad="38100" dist="38100" dir="2700000" algn="tl">
                    <a:srgbClr val="000000">
                      <a:alpha val="43137"/>
                    </a:srgbClr>
                  </a:outerShdw>
                </a:effectLst>
              </a:rPr>
              <a:t>referencias falsas!!!</a:t>
            </a:r>
          </a:p>
        </p:txBody>
      </p:sp>
      <p:pic>
        <p:nvPicPr>
          <p:cNvPr id="11" name="Imagen 10">
            <a:extLst>
              <a:ext uri="{FF2B5EF4-FFF2-40B4-BE49-F238E27FC236}">
                <a16:creationId xmlns:a16="http://schemas.microsoft.com/office/drawing/2014/main" id="{48622361-B7BA-5725-B1D6-7E620DA0826A}"/>
              </a:ext>
            </a:extLst>
          </p:cNvPr>
          <p:cNvPicPr>
            <a:picLocks noChangeAspect="1"/>
          </p:cNvPicPr>
          <p:nvPr/>
        </p:nvPicPr>
        <p:blipFill>
          <a:blip r:embed="rId2"/>
          <a:stretch>
            <a:fillRect/>
          </a:stretch>
        </p:blipFill>
        <p:spPr>
          <a:xfrm>
            <a:off x="212271" y="1631058"/>
            <a:ext cx="9144000" cy="3595884"/>
          </a:xfrm>
          <a:prstGeom prst="rect">
            <a:avLst/>
          </a:prstGeom>
        </p:spPr>
      </p:pic>
      <p:pic>
        <p:nvPicPr>
          <p:cNvPr id="7" name="Imagen 6">
            <a:extLst>
              <a:ext uri="{FF2B5EF4-FFF2-40B4-BE49-F238E27FC236}">
                <a16:creationId xmlns:a16="http://schemas.microsoft.com/office/drawing/2014/main" id="{75D210CF-EB18-76D9-5ED6-FAB5ECB51A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041967">
            <a:off x="5442856" y="1690689"/>
            <a:ext cx="2648997" cy="2226129"/>
          </a:xfrm>
          <a:prstGeom prst="rect">
            <a:avLst/>
          </a:prstGeom>
        </p:spPr>
      </p:pic>
      <p:pic>
        <p:nvPicPr>
          <p:cNvPr id="13" name="Imagen 12">
            <a:extLst>
              <a:ext uri="{FF2B5EF4-FFF2-40B4-BE49-F238E27FC236}">
                <a16:creationId xmlns:a16="http://schemas.microsoft.com/office/drawing/2014/main" id="{BDE3A72E-BD3F-C6CB-170E-1B2EADA9F8B2}"/>
              </a:ext>
            </a:extLst>
          </p:cNvPr>
          <p:cNvPicPr>
            <a:picLocks noChangeAspect="1"/>
          </p:cNvPicPr>
          <p:nvPr/>
        </p:nvPicPr>
        <p:blipFill>
          <a:blip r:embed="rId4"/>
          <a:stretch>
            <a:fillRect/>
          </a:stretch>
        </p:blipFill>
        <p:spPr>
          <a:xfrm>
            <a:off x="3243942" y="5111208"/>
            <a:ext cx="3684477" cy="1516100"/>
          </a:xfrm>
          <a:prstGeom prst="rect">
            <a:avLst/>
          </a:prstGeom>
        </p:spPr>
      </p:pic>
    </p:spTree>
    <p:extLst>
      <p:ext uri="{BB962C8B-B14F-4D97-AF65-F5344CB8AC3E}">
        <p14:creationId xmlns:p14="http://schemas.microsoft.com/office/powerpoint/2010/main" val="34328415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2FDCBE-2660-EBBF-54D1-A58BF979B7A4}"/>
              </a:ext>
            </a:extLst>
          </p:cNvPr>
          <p:cNvSpPr>
            <a:spLocks noGrp="1"/>
          </p:cNvSpPr>
          <p:nvPr>
            <p:ph type="title"/>
          </p:nvPr>
        </p:nvSpPr>
        <p:spPr/>
        <p:txBody>
          <a:bodyPr/>
          <a:lstStyle/>
          <a:p>
            <a:r>
              <a:rPr lang="es-MX" dirty="0"/>
              <a:t>Usando ChatGTP-4</a:t>
            </a:r>
          </a:p>
        </p:txBody>
      </p:sp>
      <p:sp>
        <p:nvSpPr>
          <p:cNvPr id="3" name="Marcador de contenido 2">
            <a:extLst>
              <a:ext uri="{FF2B5EF4-FFF2-40B4-BE49-F238E27FC236}">
                <a16:creationId xmlns:a16="http://schemas.microsoft.com/office/drawing/2014/main" id="{AEDB3A96-5C5B-1AF1-3C14-CDE8AC08FB21}"/>
              </a:ext>
            </a:extLst>
          </p:cNvPr>
          <p:cNvSpPr>
            <a:spLocks noGrp="1"/>
          </p:cNvSpPr>
          <p:nvPr>
            <p:ph idx="1"/>
          </p:nvPr>
        </p:nvSpPr>
        <p:spPr/>
        <p:txBody>
          <a:bodyPr/>
          <a:lstStyle/>
          <a:p>
            <a:endParaRPr lang="es-MX"/>
          </a:p>
        </p:txBody>
      </p:sp>
      <p:pic>
        <p:nvPicPr>
          <p:cNvPr id="4" name="Imagen 3">
            <a:extLst>
              <a:ext uri="{FF2B5EF4-FFF2-40B4-BE49-F238E27FC236}">
                <a16:creationId xmlns:a16="http://schemas.microsoft.com/office/drawing/2014/main" id="{92DBB6CB-F399-D81A-42F6-24BF5A2E53B7}"/>
              </a:ext>
            </a:extLst>
          </p:cNvPr>
          <p:cNvPicPr>
            <a:picLocks noChangeAspect="1"/>
          </p:cNvPicPr>
          <p:nvPr/>
        </p:nvPicPr>
        <p:blipFill>
          <a:blip r:embed="rId2"/>
          <a:stretch>
            <a:fillRect/>
          </a:stretch>
        </p:blipFill>
        <p:spPr>
          <a:xfrm>
            <a:off x="1013151" y="2804106"/>
            <a:ext cx="7117697" cy="1249788"/>
          </a:xfrm>
          <a:prstGeom prst="rect">
            <a:avLst/>
          </a:prstGeom>
        </p:spPr>
      </p:pic>
    </p:spTree>
    <p:extLst>
      <p:ext uri="{BB962C8B-B14F-4D97-AF65-F5344CB8AC3E}">
        <p14:creationId xmlns:p14="http://schemas.microsoft.com/office/powerpoint/2010/main" val="35470519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5716EA-7F5C-31CF-234F-8A6834E4149F}"/>
              </a:ext>
            </a:extLst>
          </p:cNvPr>
          <p:cNvSpPr>
            <a:spLocks noGrp="1"/>
          </p:cNvSpPr>
          <p:nvPr>
            <p:ph type="title"/>
          </p:nvPr>
        </p:nvSpPr>
        <p:spPr/>
        <p:txBody>
          <a:bodyPr/>
          <a:lstStyle/>
          <a:p>
            <a:r>
              <a:rPr lang="es-MX" dirty="0"/>
              <a:t>Moraleja:</a:t>
            </a:r>
          </a:p>
        </p:txBody>
      </p:sp>
      <p:sp>
        <p:nvSpPr>
          <p:cNvPr id="3" name="Marcador de contenido 2">
            <a:extLst>
              <a:ext uri="{FF2B5EF4-FFF2-40B4-BE49-F238E27FC236}">
                <a16:creationId xmlns:a16="http://schemas.microsoft.com/office/drawing/2014/main" id="{0AD9B019-9FDD-FF92-EBBA-D22FE9546A42}"/>
              </a:ext>
            </a:extLst>
          </p:cNvPr>
          <p:cNvSpPr>
            <a:spLocks noGrp="1"/>
          </p:cNvSpPr>
          <p:nvPr>
            <p:ph idx="1"/>
          </p:nvPr>
        </p:nvSpPr>
        <p:spPr/>
        <p:txBody>
          <a:bodyPr/>
          <a:lstStyle/>
          <a:p>
            <a:r>
              <a:rPr lang="es-MX" dirty="0"/>
              <a:t>No usar ChatGPT para referenciar. Crea citas falsas de artículos que ni siquiera existen</a:t>
            </a:r>
          </a:p>
        </p:txBody>
      </p:sp>
    </p:spTree>
    <p:extLst>
      <p:ext uri="{BB962C8B-B14F-4D97-AF65-F5344CB8AC3E}">
        <p14:creationId xmlns:p14="http://schemas.microsoft.com/office/powerpoint/2010/main" val="6478449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Semantic Scholar | AI-Powered Research Tool">
            <a:hlinkClick r:id="rId2"/>
            <a:extLst>
              <a:ext uri="{FF2B5EF4-FFF2-40B4-BE49-F238E27FC236}">
                <a16:creationId xmlns:a16="http://schemas.microsoft.com/office/drawing/2014/main" id="{21BAD041-6980-17DB-90B1-89E0EBCA98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72" t="11131" r="12346" b="12029"/>
          <a:stretch/>
        </p:blipFill>
        <p:spPr bwMode="auto">
          <a:xfrm>
            <a:off x="4626159" y="4040421"/>
            <a:ext cx="4376058" cy="2329543"/>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E25CC5D-96C9-D4A0-4C73-81E8B37FE18E}"/>
              </a:ext>
            </a:extLst>
          </p:cNvPr>
          <p:cNvSpPr>
            <a:spLocks noGrp="1"/>
          </p:cNvSpPr>
          <p:nvPr>
            <p:ph type="title"/>
          </p:nvPr>
        </p:nvSpPr>
        <p:spPr/>
        <p:txBody>
          <a:bodyPr>
            <a:normAutofit fontScale="90000"/>
          </a:bodyPr>
          <a:lstStyle/>
          <a:p>
            <a:r>
              <a:rPr lang="es-MX" dirty="0"/>
              <a:t>WebChatGpt + SEMANTIC SCHOLAR para referencias actualizadas</a:t>
            </a:r>
          </a:p>
        </p:txBody>
      </p:sp>
      <p:pic>
        <p:nvPicPr>
          <p:cNvPr id="5" name="Imagen 4">
            <a:hlinkClick r:id="rId4"/>
            <a:extLst>
              <a:ext uri="{FF2B5EF4-FFF2-40B4-BE49-F238E27FC236}">
                <a16:creationId xmlns:a16="http://schemas.microsoft.com/office/drawing/2014/main" id="{13ADFF21-FB0E-427A-17B1-B4FC6AD05044}"/>
              </a:ext>
            </a:extLst>
          </p:cNvPr>
          <p:cNvPicPr>
            <a:picLocks noChangeAspect="1"/>
          </p:cNvPicPr>
          <p:nvPr/>
        </p:nvPicPr>
        <p:blipFill>
          <a:blip r:embed="rId5"/>
          <a:stretch>
            <a:fillRect/>
          </a:stretch>
        </p:blipFill>
        <p:spPr>
          <a:xfrm>
            <a:off x="536121" y="2817579"/>
            <a:ext cx="4993821" cy="2817971"/>
          </a:xfrm>
          <a:prstGeom prst="rect">
            <a:avLst/>
          </a:prstGeom>
        </p:spPr>
      </p:pic>
      <p:pic>
        <p:nvPicPr>
          <p:cNvPr id="7" name="Imagen 6">
            <a:extLst>
              <a:ext uri="{FF2B5EF4-FFF2-40B4-BE49-F238E27FC236}">
                <a16:creationId xmlns:a16="http://schemas.microsoft.com/office/drawing/2014/main" id="{3951003B-F076-2F7C-D42E-D22730364770}"/>
              </a:ext>
            </a:extLst>
          </p:cNvPr>
          <p:cNvPicPr>
            <a:picLocks noChangeAspect="1"/>
          </p:cNvPicPr>
          <p:nvPr/>
        </p:nvPicPr>
        <p:blipFill rotWithShape="1">
          <a:blip r:embed="rId6"/>
          <a:srcRect l="11492"/>
          <a:stretch/>
        </p:blipFill>
        <p:spPr>
          <a:xfrm>
            <a:off x="1736540" y="2194390"/>
            <a:ext cx="3374302" cy="623189"/>
          </a:xfrm>
          <a:prstGeom prst="rect">
            <a:avLst/>
          </a:prstGeom>
        </p:spPr>
      </p:pic>
      <p:pic>
        <p:nvPicPr>
          <p:cNvPr id="9" name="Imagen 8">
            <a:hlinkClick r:id="rId4"/>
            <a:extLst>
              <a:ext uri="{FF2B5EF4-FFF2-40B4-BE49-F238E27FC236}">
                <a16:creationId xmlns:a16="http://schemas.microsoft.com/office/drawing/2014/main" id="{6296F646-F204-53BD-9DF9-0AD296317C4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0871" y="1553040"/>
            <a:ext cx="1393371" cy="1393371"/>
          </a:xfrm>
          <a:prstGeom prst="rect">
            <a:avLst/>
          </a:prstGeom>
        </p:spPr>
      </p:pic>
    </p:spTree>
    <p:extLst>
      <p:ext uri="{BB962C8B-B14F-4D97-AF65-F5344CB8AC3E}">
        <p14:creationId xmlns:p14="http://schemas.microsoft.com/office/powerpoint/2010/main" val="18656678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2F96A7-4A36-E3E7-92EC-5F2F99EF5CD6}"/>
              </a:ext>
            </a:extLst>
          </p:cNvPr>
          <p:cNvSpPr>
            <a:spLocks noGrp="1"/>
          </p:cNvSpPr>
          <p:nvPr>
            <p:ph type="title"/>
          </p:nvPr>
        </p:nvSpPr>
        <p:spPr/>
        <p:txBody>
          <a:bodyPr>
            <a:normAutofit fontScale="90000"/>
          </a:bodyPr>
          <a:lstStyle/>
          <a:p>
            <a:r>
              <a:rPr lang="es-MX" dirty="0"/>
              <a:t>WebChatGpt + SEMANTIC SCHOLAR para referencias actualizadas</a:t>
            </a:r>
          </a:p>
        </p:txBody>
      </p:sp>
      <p:sp>
        <p:nvSpPr>
          <p:cNvPr id="3" name="Marcador de contenido 2">
            <a:extLst>
              <a:ext uri="{FF2B5EF4-FFF2-40B4-BE49-F238E27FC236}">
                <a16:creationId xmlns:a16="http://schemas.microsoft.com/office/drawing/2014/main" id="{7170C5A6-326B-9827-7EBA-D49D593CF13E}"/>
              </a:ext>
            </a:extLst>
          </p:cNvPr>
          <p:cNvSpPr>
            <a:spLocks noGrp="1"/>
          </p:cNvSpPr>
          <p:nvPr>
            <p:ph idx="1"/>
          </p:nvPr>
        </p:nvSpPr>
        <p:spPr/>
        <p:txBody>
          <a:bodyPr/>
          <a:lstStyle/>
          <a:p>
            <a:endParaRPr lang="es-MX" dirty="0"/>
          </a:p>
        </p:txBody>
      </p:sp>
      <p:sp>
        <p:nvSpPr>
          <p:cNvPr id="4" name="CuadroTexto 3">
            <a:extLst>
              <a:ext uri="{FF2B5EF4-FFF2-40B4-BE49-F238E27FC236}">
                <a16:creationId xmlns:a16="http://schemas.microsoft.com/office/drawing/2014/main" id="{4C068BB0-4F85-F08B-6A05-04452E07B457}"/>
              </a:ext>
            </a:extLst>
          </p:cNvPr>
          <p:cNvSpPr txBox="1"/>
          <p:nvPr/>
        </p:nvSpPr>
        <p:spPr>
          <a:xfrm>
            <a:off x="762000" y="2487514"/>
            <a:ext cx="7930244" cy="1323439"/>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n-US" sz="2000" b="0" i="0" dirty="0">
                <a:solidFill>
                  <a:srgbClr val="343541"/>
                </a:solidFill>
                <a:effectLst/>
                <a:latin typeface="Courier New" panose="02070309020205020404" pitchFamily="49" charset="0"/>
                <a:cs typeface="Courier New" panose="02070309020205020404" pitchFamily="49" charset="0"/>
              </a:rPr>
              <a:t>/</a:t>
            </a:r>
            <a:r>
              <a:rPr lang="en-US" sz="2000" b="0" i="0" dirty="0" err="1">
                <a:solidFill>
                  <a:srgbClr val="343541"/>
                </a:solidFill>
                <a:effectLst/>
                <a:latin typeface="Courier New" panose="02070309020205020404" pitchFamily="49" charset="0"/>
                <a:cs typeface="Courier New" panose="02070309020205020404" pitchFamily="49" charset="0"/>
              </a:rPr>
              <a:t>site:www.semanticscholar.org</a:t>
            </a:r>
            <a:r>
              <a:rPr lang="en-US" sz="2000" b="0" i="0" dirty="0">
                <a:solidFill>
                  <a:srgbClr val="343541"/>
                </a:solidFill>
                <a:effectLst/>
                <a:latin typeface="Courier New" panose="02070309020205020404" pitchFamily="49" charset="0"/>
                <a:cs typeface="Courier New" panose="02070309020205020404" pitchFamily="49" charset="0"/>
              </a:rPr>
              <a:t> caries detection in children using artificial intelligence</a:t>
            </a:r>
          </a:p>
          <a:p>
            <a:endParaRPr lang="en-US" sz="2000" dirty="0">
              <a:solidFill>
                <a:srgbClr val="343541"/>
              </a:solidFill>
              <a:latin typeface="Courier New" panose="02070309020205020404" pitchFamily="49" charset="0"/>
              <a:cs typeface="Courier New" panose="02070309020205020404" pitchFamily="49" charset="0"/>
            </a:endParaRPr>
          </a:p>
          <a:p>
            <a:endParaRPr lang="es-MX" sz="2000" dirty="0">
              <a:latin typeface="Courier New" panose="02070309020205020404" pitchFamily="49" charset="0"/>
              <a:cs typeface="Courier New" panose="02070309020205020404" pitchFamily="49" charset="0"/>
            </a:endParaRPr>
          </a:p>
        </p:txBody>
      </p:sp>
      <p:grpSp>
        <p:nvGrpSpPr>
          <p:cNvPr id="5" name="Grupo 4">
            <a:extLst>
              <a:ext uri="{FF2B5EF4-FFF2-40B4-BE49-F238E27FC236}">
                <a16:creationId xmlns:a16="http://schemas.microsoft.com/office/drawing/2014/main" id="{3F7FB379-E8DD-4495-A8E5-6E0B6DF154B9}"/>
              </a:ext>
            </a:extLst>
          </p:cNvPr>
          <p:cNvGrpSpPr/>
          <p:nvPr/>
        </p:nvGrpSpPr>
        <p:grpSpPr>
          <a:xfrm>
            <a:off x="7793929" y="3217701"/>
            <a:ext cx="420703" cy="422598"/>
            <a:chOff x="3757246" y="3935456"/>
            <a:chExt cx="420703" cy="422598"/>
          </a:xfrm>
        </p:grpSpPr>
        <p:cxnSp>
          <p:nvCxnSpPr>
            <p:cNvPr id="6" name="Conector recto 5">
              <a:extLst>
                <a:ext uri="{FF2B5EF4-FFF2-40B4-BE49-F238E27FC236}">
                  <a16:creationId xmlns:a16="http://schemas.microsoft.com/office/drawing/2014/main" id="{06AA067C-D340-B3F9-B3F6-016E23BA385C}"/>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E7E385B5-D11D-8866-D0B1-97C514F1F808}"/>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38CD2EF2-5285-4714-D30C-02E7CBC5ECCE}"/>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0195AC2C-5B71-C48F-0062-8A0C3CB51755}"/>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D8ECDA25-CD01-4C28-7533-59848B1DD827}"/>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0CCFD83E-8D23-37EA-AED0-E7469EC6EE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77" y="2487514"/>
            <a:ext cx="506186" cy="506186"/>
          </a:xfrm>
          <a:prstGeom prst="rect">
            <a:avLst/>
          </a:prstGeom>
        </p:spPr>
      </p:pic>
    </p:spTree>
    <p:extLst>
      <p:ext uri="{BB962C8B-B14F-4D97-AF65-F5344CB8AC3E}">
        <p14:creationId xmlns:p14="http://schemas.microsoft.com/office/powerpoint/2010/main" val="7213319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A59BA1-21AF-9B0B-015E-0C82EEC2171B}"/>
              </a:ext>
            </a:extLst>
          </p:cNvPr>
          <p:cNvSpPr>
            <a:spLocks noGrp="1"/>
          </p:cNvSpPr>
          <p:nvPr>
            <p:ph type="title"/>
          </p:nvPr>
        </p:nvSpPr>
        <p:spPr/>
        <p:txBody>
          <a:bodyPr/>
          <a:lstStyle/>
          <a:p>
            <a:r>
              <a:rPr lang="es-MX" dirty="0"/>
              <a:t>Chat </a:t>
            </a:r>
            <a:r>
              <a:rPr lang="es-MX" dirty="0" err="1"/>
              <a:t>with</a:t>
            </a:r>
            <a:r>
              <a:rPr lang="es-MX" dirty="0"/>
              <a:t> </a:t>
            </a:r>
            <a:r>
              <a:rPr lang="es-MX" dirty="0" err="1"/>
              <a:t>any</a:t>
            </a:r>
            <a:r>
              <a:rPr lang="es-MX" dirty="0"/>
              <a:t> PDF</a:t>
            </a:r>
          </a:p>
        </p:txBody>
      </p:sp>
      <p:sp>
        <p:nvSpPr>
          <p:cNvPr id="3" name="Marcador de contenido 2">
            <a:extLst>
              <a:ext uri="{FF2B5EF4-FFF2-40B4-BE49-F238E27FC236}">
                <a16:creationId xmlns:a16="http://schemas.microsoft.com/office/drawing/2014/main" id="{F26D7AF0-833A-2A2D-E20A-AEBA94335628}"/>
              </a:ext>
            </a:extLst>
          </p:cNvPr>
          <p:cNvSpPr>
            <a:spLocks noGrp="1"/>
          </p:cNvSpPr>
          <p:nvPr>
            <p:ph idx="1"/>
          </p:nvPr>
        </p:nvSpPr>
        <p:spPr/>
        <p:txBody>
          <a:bodyPr/>
          <a:lstStyle/>
          <a:p>
            <a:endParaRPr lang="es-MX" dirty="0"/>
          </a:p>
        </p:txBody>
      </p:sp>
      <p:pic>
        <p:nvPicPr>
          <p:cNvPr id="5" name="Imagen 4">
            <a:hlinkClick r:id="rId2"/>
            <a:extLst>
              <a:ext uri="{FF2B5EF4-FFF2-40B4-BE49-F238E27FC236}">
                <a16:creationId xmlns:a16="http://schemas.microsoft.com/office/drawing/2014/main" id="{F75CA191-4A17-1949-3214-399E86E50B29}"/>
              </a:ext>
            </a:extLst>
          </p:cNvPr>
          <p:cNvPicPr>
            <a:picLocks noChangeAspect="1"/>
          </p:cNvPicPr>
          <p:nvPr/>
        </p:nvPicPr>
        <p:blipFill>
          <a:blip r:embed="rId3"/>
          <a:stretch>
            <a:fillRect/>
          </a:stretch>
        </p:blipFill>
        <p:spPr>
          <a:xfrm>
            <a:off x="1106551" y="1690689"/>
            <a:ext cx="6785592" cy="4304639"/>
          </a:xfrm>
          <a:prstGeom prst="rect">
            <a:avLst/>
          </a:prstGeom>
        </p:spPr>
      </p:pic>
    </p:spTree>
    <p:extLst>
      <p:ext uri="{BB962C8B-B14F-4D97-AF65-F5344CB8AC3E}">
        <p14:creationId xmlns:p14="http://schemas.microsoft.com/office/powerpoint/2010/main" val="9708551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FAE3D1-3207-0877-62A9-2CB3DCCFD4F9}"/>
              </a:ext>
            </a:extLst>
          </p:cNvPr>
          <p:cNvSpPr>
            <a:spLocks noGrp="1"/>
          </p:cNvSpPr>
          <p:nvPr>
            <p:ph type="title"/>
          </p:nvPr>
        </p:nvSpPr>
        <p:spPr/>
        <p:txBody>
          <a:bodyPr/>
          <a:lstStyle/>
          <a:p>
            <a:r>
              <a:rPr lang="es-MX" dirty="0"/>
              <a:t>Otras herramientas</a:t>
            </a:r>
          </a:p>
        </p:txBody>
      </p:sp>
      <p:pic>
        <p:nvPicPr>
          <p:cNvPr id="6" name="Imagen 5">
            <a:extLst>
              <a:ext uri="{FF2B5EF4-FFF2-40B4-BE49-F238E27FC236}">
                <a16:creationId xmlns:a16="http://schemas.microsoft.com/office/drawing/2014/main" id="{FE63E1AA-E51B-866B-F03E-3CBE3F45ABEF}"/>
              </a:ext>
            </a:extLst>
          </p:cNvPr>
          <p:cNvPicPr>
            <a:picLocks noChangeAspect="1"/>
          </p:cNvPicPr>
          <p:nvPr/>
        </p:nvPicPr>
        <p:blipFill>
          <a:blip r:embed="rId2"/>
          <a:stretch>
            <a:fillRect/>
          </a:stretch>
        </p:blipFill>
        <p:spPr>
          <a:xfrm>
            <a:off x="733276" y="1829281"/>
            <a:ext cx="3421677" cy="754445"/>
          </a:xfrm>
          <a:prstGeom prst="rect">
            <a:avLst/>
          </a:prstGeom>
        </p:spPr>
      </p:pic>
      <p:pic>
        <p:nvPicPr>
          <p:cNvPr id="10" name="Imagen 9">
            <a:extLst>
              <a:ext uri="{FF2B5EF4-FFF2-40B4-BE49-F238E27FC236}">
                <a16:creationId xmlns:a16="http://schemas.microsoft.com/office/drawing/2014/main" id="{2EF5109E-4943-63C9-C2B2-279DF09D39BC}"/>
              </a:ext>
            </a:extLst>
          </p:cNvPr>
          <p:cNvPicPr>
            <a:picLocks noChangeAspect="1"/>
          </p:cNvPicPr>
          <p:nvPr/>
        </p:nvPicPr>
        <p:blipFill>
          <a:blip r:embed="rId3"/>
          <a:stretch>
            <a:fillRect/>
          </a:stretch>
        </p:blipFill>
        <p:spPr>
          <a:xfrm>
            <a:off x="4616491" y="1793684"/>
            <a:ext cx="3223539" cy="838273"/>
          </a:xfrm>
          <a:prstGeom prst="rect">
            <a:avLst/>
          </a:prstGeom>
        </p:spPr>
      </p:pic>
      <p:pic>
        <p:nvPicPr>
          <p:cNvPr id="14" name="Imagen 13">
            <a:hlinkClick r:id="rId4"/>
            <a:extLst>
              <a:ext uri="{FF2B5EF4-FFF2-40B4-BE49-F238E27FC236}">
                <a16:creationId xmlns:a16="http://schemas.microsoft.com/office/drawing/2014/main" id="{CD1FF363-6D79-1F12-A5C9-400CF9C10155}"/>
              </a:ext>
            </a:extLst>
          </p:cNvPr>
          <p:cNvPicPr>
            <a:picLocks noChangeAspect="1"/>
          </p:cNvPicPr>
          <p:nvPr/>
        </p:nvPicPr>
        <p:blipFill>
          <a:blip r:embed="rId5"/>
          <a:stretch>
            <a:fillRect/>
          </a:stretch>
        </p:blipFill>
        <p:spPr>
          <a:xfrm>
            <a:off x="1512421" y="2984386"/>
            <a:ext cx="3421677" cy="838273"/>
          </a:xfrm>
          <a:prstGeom prst="rect">
            <a:avLst/>
          </a:prstGeom>
        </p:spPr>
      </p:pic>
      <p:pic>
        <p:nvPicPr>
          <p:cNvPr id="4" name="Imagen 3">
            <a:hlinkClick r:id="rId6"/>
            <a:extLst>
              <a:ext uri="{FF2B5EF4-FFF2-40B4-BE49-F238E27FC236}">
                <a16:creationId xmlns:a16="http://schemas.microsoft.com/office/drawing/2014/main" id="{9902DCCE-4426-C33D-71BB-AF6D128FC816}"/>
              </a:ext>
            </a:extLst>
          </p:cNvPr>
          <p:cNvPicPr>
            <a:picLocks noChangeAspect="1"/>
          </p:cNvPicPr>
          <p:nvPr/>
        </p:nvPicPr>
        <p:blipFill>
          <a:blip r:embed="rId7"/>
          <a:stretch>
            <a:fillRect/>
          </a:stretch>
        </p:blipFill>
        <p:spPr>
          <a:xfrm>
            <a:off x="5556587" y="3044596"/>
            <a:ext cx="3433107" cy="1779424"/>
          </a:xfrm>
          <a:prstGeom prst="rect">
            <a:avLst/>
          </a:prstGeom>
        </p:spPr>
      </p:pic>
      <p:pic>
        <p:nvPicPr>
          <p:cNvPr id="5" name="Imagen 4">
            <a:hlinkClick r:id="rId8"/>
            <a:extLst>
              <a:ext uri="{FF2B5EF4-FFF2-40B4-BE49-F238E27FC236}">
                <a16:creationId xmlns:a16="http://schemas.microsoft.com/office/drawing/2014/main" id="{58A2D981-C285-2E0C-170C-D25D0302E559}"/>
              </a:ext>
            </a:extLst>
          </p:cNvPr>
          <p:cNvPicPr>
            <a:picLocks noChangeAspect="1"/>
          </p:cNvPicPr>
          <p:nvPr/>
        </p:nvPicPr>
        <p:blipFill>
          <a:blip r:embed="rId9"/>
          <a:stretch>
            <a:fillRect/>
          </a:stretch>
        </p:blipFill>
        <p:spPr>
          <a:xfrm>
            <a:off x="1589765" y="4977764"/>
            <a:ext cx="1925867" cy="939237"/>
          </a:xfrm>
          <a:prstGeom prst="rect">
            <a:avLst/>
          </a:prstGeom>
        </p:spPr>
      </p:pic>
      <p:sp>
        <p:nvSpPr>
          <p:cNvPr id="7" name="CuadroTexto 6">
            <a:extLst>
              <a:ext uri="{FF2B5EF4-FFF2-40B4-BE49-F238E27FC236}">
                <a16:creationId xmlns:a16="http://schemas.microsoft.com/office/drawing/2014/main" id="{EC340183-36C5-8CB0-6035-52CD660A436C}"/>
              </a:ext>
            </a:extLst>
          </p:cNvPr>
          <p:cNvSpPr txBox="1"/>
          <p:nvPr/>
        </p:nvSpPr>
        <p:spPr>
          <a:xfrm>
            <a:off x="1634490" y="5846543"/>
            <a:ext cx="2337435" cy="646331"/>
          </a:xfrm>
          <a:prstGeom prst="rect">
            <a:avLst/>
          </a:prstGeom>
          <a:noFill/>
        </p:spPr>
        <p:txBody>
          <a:bodyPr wrap="square" rtlCol="0">
            <a:spAutoFit/>
          </a:bodyPr>
          <a:lstStyle/>
          <a:p>
            <a:r>
              <a:rPr lang="es-MX" i="0" u="sng" strike="noStrike" dirty="0">
                <a:effectLst/>
                <a:latin typeface="-apple-system"/>
                <a:hlinkClick r:id="rId10"/>
              </a:rPr>
              <a:t>Nader Ale Ebrahim</a:t>
            </a:r>
            <a:endParaRPr lang="es-MX" i="0" u="none" strike="noStrike" dirty="0">
              <a:effectLst/>
              <a:latin typeface="-apple-system"/>
              <a:hlinkClick r:id="rId10"/>
            </a:endParaRPr>
          </a:p>
          <a:p>
            <a:endParaRPr lang="es-MX" dirty="0"/>
          </a:p>
        </p:txBody>
      </p:sp>
      <p:pic>
        <p:nvPicPr>
          <p:cNvPr id="9" name="Imagen 8">
            <a:extLst>
              <a:ext uri="{FF2B5EF4-FFF2-40B4-BE49-F238E27FC236}">
                <a16:creationId xmlns:a16="http://schemas.microsoft.com/office/drawing/2014/main" id="{33496367-EBB1-6FE1-FC76-6D56371A19E1}"/>
              </a:ext>
            </a:extLst>
          </p:cNvPr>
          <p:cNvPicPr>
            <a:picLocks noChangeAspect="1"/>
          </p:cNvPicPr>
          <p:nvPr/>
        </p:nvPicPr>
        <p:blipFill>
          <a:blip r:embed="rId11"/>
          <a:stretch>
            <a:fillRect/>
          </a:stretch>
        </p:blipFill>
        <p:spPr>
          <a:xfrm>
            <a:off x="5484997" y="5176449"/>
            <a:ext cx="2458983" cy="1316425"/>
          </a:xfrm>
          <a:prstGeom prst="rect">
            <a:avLst/>
          </a:prstGeom>
        </p:spPr>
      </p:pic>
    </p:spTree>
    <p:extLst>
      <p:ext uri="{BB962C8B-B14F-4D97-AF65-F5344CB8AC3E}">
        <p14:creationId xmlns:p14="http://schemas.microsoft.com/office/powerpoint/2010/main" val="31472894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65C595-4EF0-F73B-1B67-4324A8D00FB8}"/>
              </a:ext>
            </a:extLst>
          </p:cNvPr>
          <p:cNvSpPr>
            <a:spLocks noGrp="1"/>
          </p:cNvSpPr>
          <p:nvPr>
            <p:ph type="title"/>
          </p:nvPr>
        </p:nvSpPr>
        <p:spPr/>
        <p:txBody>
          <a:bodyPr/>
          <a:lstStyle/>
          <a:p>
            <a:r>
              <a:rPr lang="es-MX" dirty="0" err="1"/>
              <a:t>TexGTP</a:t>
            </a:r>
            <a:r>
              <a:rPr lang="es-MX" dirty="0"/>
              <a:t> = </a:t>
            </a:r>
            <a:r>
              <a:rPr lang="es-MX" dirty="0" err="1"/>
              <a:t>chatGPT</a:t>
            </a:r>
            <a:r>
              <a:rPr lang="es-MX" dirty="0"/>
              <a:t>+</a:t>
            </a:r>
          </a:p>
        </p:txBody>
      </p:sp>
      <p:sp>
        <p:nvSpPr>
          <p:cNvPr id="3" name="Marcador de contenido 2">
            <a:extLst>
              <a:ext uri="{FF2B5EF4-FFF2-40B4-BE49-F238E27FC236}">
                <a16:creationId xmlns:a16="http://schemas.microsoft.com/office/drawing/2014/main" id="{986FA637-E1ED-FDF5-16A6-51F333342B8E}"/>
              </a:ext>
            </a:extLst>
          </p:cNvPr>
          <p:cNvSpPr>
            <a:spLocks noGrp="1"/>
          </p:cNvSpPr>
          <p:nvPr>
            <p:ph idx="1"/>
          </p:nvPr>
        </p:nvSpPr>
        <p:spPr>
          <a:xfrm>
            <a:off x="628650" y="1825625"/>
            <a:ext cx="7886700" cy="2429285"/>
          </a:xfrm>
        </p:spPr>
        <p:txBody>
          <a:bodyPr/>
          <a:lstStyle/>
          <a:p>
            <a:r>
              <a:rPr lang="es-MX" dirty="0"/>
              <a:t>Una nueva herramienta que aprovecha la potencia de GPT-3 para a escribir en </a:t>
            </a:r>
            <a:r>
              <a:rPr lang="es-MX" dirty="0" err="1"/>
              <a:t>Overleaf</a:t>
            </a:r>
            <a:endParaRPr lang="es-MX" dirty="0"/>
          </a:p>
          <a:p>
            <a:r>
              <a:rPr lang="es-MX" dirty="0" err="1"/>
              <a:t>TexGPT</a:t>
            </a:r>
            <a:r>
              <a:rPr lang="es-MX" dirty="0"/>
              <a:t> combina modelos de </a:t>
            </a:r>
            <a:r>
              <a:rPr lang="es-MX" dirty="0" err="1"/>
              <a:t>OpenAI</a:t>
            </a:r>
            <a:r>
              <a:rPr lang="es-MX" dirty="0"/>
              <a:t> y </a:t>
            </a:r>
            <a:r>
              <a:rPr lang="es-MX" dirty="0" err="1"/>
              <a:t>Writefull</a:t>
            </a:r>
            <a:endParaRPr lang="es-MX" dirty="0"/>
          </a:p>
          <a:p>
            <a:r>
              <a:rPr lang="es-MX" dirty="0"/>
              <a:t>Se pondrá a disposición de todos los usuarios de </a:t>
            </a:r>
            <a:r>
              <a:rPr lang="es-MX" dirty="0" err="1"/>
              <a:t>Writefull</a:t>
            </a:r>
            <a:r>
              <a:rPr lang="es-MX" dirty="0"/>
              <a:t> para </a:t>
            </a:r>
            <a:r>
              <a:rPr lang="es-MX" dirty="0" err="1"/>
              <a:t>Overleaf</a:t>
            </a:r>
            <a:r>
              <a:rPr lang="es-MX" dirty="0"/>
              <a:t> en las próximas semanas</a:t>
            </a:r>
          </a:p>
        </p:txBody>
      </p:sp>
      <p:pic>
        <p:nvPicPr>
          <p:cNvPr id="5122" name="Picture 2" descr="overleaf wide colour light bg">
            <a:extLst>
              <a:ext uri="{FF2B5EF4-FFF2-40B4-BE49-F238E27FC236}">
                <a16:creationId xmlns:a16="http://schemas.microsoft.com/office/drawing/2014/main" id="{E92ADAC7-7357-B4DB-5812-4F86F43075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4452" y="469536"/>
            <a:ext cx="2477730" cy="820318"/>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225B9A34-70AE-0AFB-1B95-9A9135C04E80}"/>
              </a:ext>
            </a:extLst>
          </p:cNvPr>
          <p:cNvPicPr>
            <a:picLocks noChangeAspect="1"/>
          </p:cNvPicPr>
          <p:nvPr/>
        </p:nvPicPr>
        <p:blipFill rotWithShape="1">
          <a:blip r:embed="rId4"/>
          <a:srcRect t="20738" b="20515"/>
          <a:stretch/>
        </p:blipFill>
        <p:spPr>
          <a:xfrm>
            <a:off x="795382" y="4599889"/>
            <a:ext cx="3366710" cy="1150376"/>
          </a:xfrm>
          <a:prstGeom prst="rect">
            <a:avLst/>
          </a:prstGeom>
        </p:spPr>
      </p:pic>
      <p:pic>
        <p:nvPicPr>
          <p:cNvPr id="5124" name="Picture 4" descr="Todo lo que sabemos sobre OpenAI, creador de ChatGPT">
            <a:extLst>
              <a:ext uri="{FF2B5EF4-FFF2-40B4-BE49-F238E27FC236}">
                <a16:creationId xmlns:a16="http://schemas.microsoft.com/office/drawing/2014/main" id="{D93D5711-778E-4534-DD51-58B1A76EB06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1162" b="14054"/>
          <a:stretch/>
        </p:blipFill>
        <p:spPr bwMode="auto">
          <a:xfrm>
            <a:off x="4425438" y="4599889"/>
            <a:ext cx="2868560" cy="1029847"/>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A8A788AF-BF4F-8B5E-428E-7841DA97EF7E}"/>
              </a:ext>
            </a:extLst>
          </p:cNvPr>
          <p:cNvSpPr txBox="1"/>
          <p:nvPr/>
        </p:nvSpPr>
        <p:spPr>
          <a:xfrm>
            <a:off x="685800" y="6308208"/>
            <a:ext cx="7362978" cy="369332"/>
          </a:xfrm>
          <a:prstGeom prst="rect">
            <a:avLst/>
          </a:prstGeom>
          <a:noFill/>
        </p:spPr>
        <p:txBody>
          <a:bodyPr wrap="none" rtlCol="0">
            <a:spAutoFit/>
          </a:bodyPr>
          <a:lstStyle/>
          <a:p>
            <a:r>
              <a:rPr lang="es-MX" dirty="0">
                <a:hlinkClick r:id="rId6"/>
              </a:rPr>
              <a:t>https://blog.writefull.com/texgpt-harness-the-power-of-chatgpt-in-overleaf/</a:t>
            </a:r>
            <a:r>
              <a:rPr lang="es-MX" dirty="0"/>
              <a:t> </a:t>
            </a:r>
          </a:p>
        </p:txBody>
      </p:sp>
    </p:spTree>
    <p:extLst>
      <p:ext uri="{BB962C8B-B14F-4D97-AF65-F5344CB8AC3E}">
        <p14:creationId xmlns:p14="http://schemas.microsoft.com/office/powerpoint/2010/main" val="3660108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E7A19E-5B4C-1517-0FEC-E1E93ACD5A56}"/>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638764B8-9F74-84BC-A00B-48008FF61985}"/>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DE5E3A42-CEA4-98AE-CB26-525A13F864D6}"/>
              </a:ext>
            </a:extLst>
          </p:cNvPr>
          <p:cNvPicPr>
            <a:picLocks noChangeAspect="1"/>
          </p:cNvPicPr>
          <p:nvPr/>
        </p:nvPicPr>
        <p:blipFill>
          <a:blip r:embed="rId2"/>
          <a:stretch>
            <a:fillRect/>
          </a:stretch>
        </p:blipFill>
        <p:spPr>
          <a:xfrm>
            <a:off x="1428877" y="634364"/>
            <a:ext cx="6063205" cy="5446395"/>
          </a:xfrm>
          <a:prstGeom prst="rect">
            <a:avLst/>
          </a:prstGeom>
        </p:spPr>
      </p:pic>
    </p:spTree>
    <p:extLst>
      <p:ext uri="{BB962C8B-B14F-4D97-AF65-F5344CB8AC3E}">
        <p14:creationId xmlns:p14="http://schemas.microsoft.com/office/powerpoint/2010/main" val="38712924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28EE8E-0270-7027-9B99-736335B2AAC7}"/>
              </a:ext>
            </a:extLst>
          </p:cNvPr>
          <p:cNvSpPr>
            <a:spLocks noGrp="1"/>
          </p:cNvSpPr>
          <p:nvPr>
            <p:ph type="title"/>
          </p:nvPr>
        </p:nvSpPr>
        <p:spPr/>
        <p:txBody>
          <a:bodyPr/>
          <a:lstStyle/>
          <a:p>
            <a:r>
              <a:rPr lang="es-MX" dirty="0" err="1"/>
              <a:t>Prompts</a:t>
            </a:r>
            <a:r>
              <a:rPr lang="es-MX" dirty="0"/>
              <a:t> de </a:t>
            </a:r>
            <a:r>
              <a:rPr lang="es-MX" dirty="0" err="1"/>
              <a:t>biostadística</a:t>
            </a:r>
            <a:r>
              <a:rPr lang="es-MX" dirty="0"/>
              <a:t> inferencial</a:t>
            </a:r>
          </a:p>
        </p:txBody>
      </p:sp>
      <p:sp>
        <p:nvSpPr>
          <p:cNvPr id="3" name="Marcador de contenido 2">
            <a:extLst>
              <a:ext uri="{FF2B5EF4-FFF2-40B4-BE49-F238E27FC236}">
                <a16:creationId xmlns:a16="http://schemas.microsoft.com/office/drawing/2014/main" id="{AB63D036-54FD-8E70-9761-41468CA4F283}"/>
              </a:ext>
            </a:extLst>
          </p:cNvPr>
          <p:cNvSpPr>
            <a:spLocks noGrp="1"/>
          </p:cNvSpPr>
          <p:nvPr>
            <p:ph idx="1"/>
          </p:nvPr>
        </p:nvSpPr>
        <p:spPr/>
        <p:txBody>
          <a:bodyPr/>
          <a:lstStyle/>
          <a:p>
            <a:r>
              <a:rPr lang="es-MX" dirty="0"/>
              <a:t>Tu eres un experto en bioestadística inferencial desde hace 10 años y ahora estas enseñando a la comunidad bioestadística. Soy un estudiante de tu clase y no se nada sobre bioestadística inferencial, ¿me puedes explicar paso a paso con ejemplos que es la bioestadística inferencial ? y también si tienes alguna pregunta no dudes en preguntarme.</a:t>
            </a:r>
          </a:p>
        </p:txBody>
      </p:sp>
    </p:spTree>
    <p:extLst>
      <p:ext uri="{BB962C8B-B14F-4D97-AF65-F5344CB8AC3E}">
        <p14:creationId xmlns:p14="http://schemas.microsoft.com/office/powerpoint/2010/main" val="2587291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451DAE-21EF-91F7-16A0-1DF3D64CE95D}"/>
              </a:ext>
            </a:extLst>
          </p:cNvPr>
          <p:cNvSpPr>
            <a:spLocks noGrp="1"/>
          </p:cNvSpPr>
          <p:nvPr>
            <p:ph type="title"/>
          </p:nvPr>
        </p:nvSpPr>
        <p:spPr/>
        <p:txBody>
          <a:bodyPr>
            <a:normAutofit/>
          </a:bodyPr>
          <a:lstStyle/>
          <a:p>
            <a:r>
              <a:rPr lang="es-MX" dirty="0"/>
              <a:t>ChatGPT: IA desde tu celular o PC</a:t>
            </a:r>
          </a:p>
        </p:txBody>
      </p:sp>
      <p:pic>
        <p:nvPicPr>
          <p:cNvPr id="6146" name="Picture 2" descr="ChatGPT could be a game-changer for marketers, but it won't replace humans  any time soon">
            <a:extLst>
              <a:ext uri="{FF2B5EF4-FFF2-40B4-BE49-F238E27FC236}">
                <a16:creationId xmlns:a16="http://schemas.microsoft.com/office/drawing/2014/main" id="{25D7C889-CF52-3EAB-4403-6D8C8CF6E8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7139" y="1703295"/>
            <a:ext cx="6127996" cy="4595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9196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28EE8E-0270-7027-9B99-736335B2AAC7}"/>
              </a:ext>
            </a:extLst>
          </p:cNvPr>
          <p:cNvSpPr>
            <a:spLocks noGrp="1"/>
          </p:cNvSpPr>
          <p:nvPr>
            <p:ph type="title"/>
          </p:nvPr>
        </p:nvSpPr>
        <p:spPr/>
        <p:txBody>
          <a:bodyPr/>
          <a:lstStyle/>
          <a:p>
            <a:r>
              <a:rPr lang="es-MX" dirty="0" err="1"/>
              <a:t>Prompts</a:t>
            </a:r>
            <a:r>
              <a:rPr lang="es-MX" dirty="0"/>
              <a:t> de </a:t>
            </a:r>
            <a:r>
              <a:rPr lang="es-MX" dirty="0" err="1"/>
              <a:t>biostadística</a:t>
            </a:r>
            <a:r>
              <a:rPr lang="es-MX" dirty="0"/>
              <a:t> inferencial</a:t>
            </a:r>
          </a:p>
        </p:txBody>
      </p:sp>
      <p:sp>
        <p:nvSpPr>
          <p:cNvPr id="3" name="Marcador de contenido 2">
            <a:extLst>
              <a:ext uri="{FF2B5EF4-FFF2-40B4-BE49-F238E27FC236}">
                <a16:creationId xmlns:a16="http://schemas.microsoft.com/office/drawing/2014/main" id="{AB63D036-54FD-8E70-9761-41468CA4F283}"/>
              </a:ext>
            </a:extLst>
          </p:cNvPr>
          <p:cNvSpPr>
            <a:spLocks noGrp="1"/>
          </p:cNvSpPr>
          <p:nvPr>
            <p:ph idx="1"/>
          </p:nvPr>
        </p:nvSpPr>
        <p:spPr/>
        <p:txBody>
          <a:bodyPr/>
          <a:lstStyle/>
          <a:p>
            <a:r>
              <a:rPr lang="es-MX" dirty="0"/>
              <a:t>ahora que conozco la bioestadística, ¿valdrá la pena tener una licenciatura en ella?, ¿me lo puedes explicar?</a:t>
            </a:r>
          </a:p>
          <a:p>
            <a:r>
              <a:rPr lang="es-MX" dirty="0"/>
              <a:t>lista temas de interés donde se aplica la bioestadística inferencial</a:t>
            </a:r>
          </a:p>
          <a:p>
            <a:r>
              <a:rPr lang="es-MX" dirty="0"/>
              <a:t>lista algunos ejemplos del punto 5</a:t>
            </a:r>
          </a:p>
          <a:p>
            <a:r>
              <a:rPr lang="es-MX" dirty="0" err="1"/>
              <a:t>Actua</a:t>
            </a:r>
            <a:r>
              <a:rPr lang="es-MX" dirty="0"/>
              <a:t> como un colegio de profesores con muchos años de experiencia impartiendo la materia de bioestadística inferencial. Elabora un esquema para un curso de bioestadística inferencial.</a:t>
            </a:r>
          </a:p>
        </p:txBody>
      </p:sp>
    </p:spTree>
    <p:extLst>
      <p:ext uri="{BB962C8B-B14F-4D97-AF65-F5344CB8AC3E}">
        <p14:creationId xmlns:p14="http://schemas.microsoft.com/office/powerpoint/2010/main" val="28516199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28EE8E-0270-7027-9B99-736335B2AAC7}"/>
              </a:ext>
            </a:extLst>
          </p:cNvPr>
          <p:cNvSpPr>
            <a:spLocks noGrp="1"/>
          </p:cNvSpPr>
          <p:nvPr>
            <p:ph type="title"/>
          </p:nvPr>
        </p:nvSpPr>
        <p:spPr/>
        <p:txBody>
          <a:bodyPr/>
          <a:lstStyle/>
          <a:p>
            <a:r>
              <a:rPr lang="es-MX" dirty="0" err="1"/>
              <a:t>Prompts</a:t>
            </a:r>
            <a:r>
              <a:rPr lang="es-MX" dirty="0"/>
              <a:t> de </a:t>
            </a:r>
            <a:r>
              <a:rPr lang="es-MX" dirty="0" err="1"/>
              <a:t>biostadística</a:t>
            </a:r>
            <a:r>
              <a:rPr lang="es-MX" dirty="0"/>
              <a:t> inferencial</a:t>
            </a:r>
          </a:p>
        </p:txBody>
      </p:sp>
      <p:sp>
        <p:nvSpPr>
          <p:cNvPr id="3" name="Marcador de contenido 2">
            <a:extLst>
              <a:ext uri="{FF2B5EF4-FFF2-40B4-BE49-F238E27FC236}">
                <a16:creationId xmlns:a16="http://schemas.microsoft.com/office/drawing/2014/main" id="{AB63D036-54FD-8E70-9761-41468CA4F283}"/>
              </a:ext>
            </a:extLst>
          </p:cNvPr>
          <p:cNvSpPr>
            <a:spLocks noGrp="1"/>
          </p:cNvSpPr>
          <p:nvPr>
            <p:ph idx="1"/>
          </p:nvPr>
        </p:nvSpPr>
        <p:spPr>
          <a:xfrm>
            <a:off x="628650" y="1825624"/>
            <a:ext cx="7886700" cy="4667249"/>
          </a:xfrm>
        </p:spPr>
        <p:txBody>
          <a:bodyPr>
            <a:normAutofit lnSpcReduction="10000"/>
          </a:bodyPr>
          <a:lstStyle/>
          <a:p>
            <a:r>
              <a:rPr lang="es-MX" dirty="0"/>
              <a:t>¿Puedes hacer un esquema de programa de capacitación para un taller de bioestadística inferencial?</a:t>
            </a:r>
          </a:p>
          <a:p>
            <a:r>
              <a:rPr lang="es-MX" dirty="0"/>
              <a:t>Desarrolla la sección IV. Pruebas de hipótesis</a:t>
            </a:r>
          </a:p>
          <a:p>
            <a:r>
              <a:rPr lang="es-MX" dirty="0"/>
              <a:t>Elabora una bibliografía para la sección A</a:t>
            </a:r>
          </a:p>
          <a:p>
            <a:r>
              <a:rPr lang="es-MX" dirty="0"/>
              <a:t>Ideas de tareas sobre el tema de la sección A</a:t>
            </a:r>
          </a:p>
          <a:p>
            <a:r>
              <a:rPr lang="es-MX" dirty="0"/>
              <a:t>Escribe un ejemplo ilustrativo sobre pruebas de hipótesis</a:t>
            </a:r>
          </a:p>
          <a:p>
            <a:r>
              <a:rPr lang="es-MX" dirty="0"/>
              <a:t>Resuelve el problema anterior utilizando Matlab</a:t>
            </a:r>
          </a:p>
          <a:p>
            <a:r>
              <a:rPr lang="es-MX" dirty="0"/>
              <a:t>Escribe el código anterior en un sola ventana de código</a:t>
            </a:r>
          </a:p>
        </p:txBody>
      </p:sp>
    </p:spTree>
    <p:extLst>
      <p:ext uri="{BB962C8B-B14F-4D97-AF65-F5344CB8AC3E}">
        <p14:creationId xmlns:p14="http://schemas.microsoft.com/office/powerpoint/2010/main" val="35200494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D3D993-3C57-0072-6875-8AD578651C4B}"/>
              </a:ext>
            </a:extLst>
          </p:cNvPr>
          <p:cNvSpPr>
            <a:spLocks noGrp="1"/>
          </p:cNvSpPr>
          <p:nvPr>
            <p:ph type="title"/>
          </p:nvPr>
        </p:nvSpPr>
        <p:spPr/>
        <p:txBody>
          <a:bodyPr/>
          <a:lstStyle/>
          <a:p>
            <a:r>
              <a:rPr lang="es-MX" dirty="0" err="1"/>
              <a:t>Prompts</a:t>
            </a:r>
            <a:r>
              <a:rPr lang="es-MX" dirty="0"/>
              <a:t> de </a:t>
            </a:r>
            <a:r>
              <a:rPr lang="es-MX" dirty="0" err="1"/>
              <a:t>biostadística</a:t>
            </a:r>
            <a:r>
              <a:rPr lang="es-MX" dirty="0"/>
              <a:t> inferencial</a:t>
            </a:r>
          </a:p>
        </p:txBody>
      </p:sp>
      <p:sp>
        <p:nvSpPr>
          <p:cNvPr id="3" name="Marcador de contenido 2">
            <a:extLst>
              <a:ext uri="{FF2B5EF4-FFF2-40B4-BE49-F238E27FC236}">
                <a16:creationId xmlns:a16="http://schemas.microsoft.com/office/drawing/2014/main" id="{E174B347-E1A2-5275-E3BB-F37193E4DF73}"/>
              </a:ext>
            </a:extLst>
          </p:cNvPr>
          <p:cNvSpPr>
            <a:spLocks noGrp="1"/>
          </p:cNvSpPr>
          <p:nvPr>
            <p:ph idx="1"/>
          </p:nvPr>
        </p:nvSpPr>
        <p:spPr/>
        <p:txBody>
          <a:bodyPr>
            <a:normAutofit/>
          </a:bodyPr>
          <a:lstStyle/>
          <a:p>
            <a:r>
              <a:rPr lang="es-MX" dirty="0"/>
              <a:t>Elabora un ensayo completo sobre la sección A</a:t>
            </a:r>
          </a:p>
          <a:p>
            <a:r>
              <a:rPr lang="es-MX" dirty="0"/>
              <a:t>Elabora un ensayo completo sobre la sección A, incluye el título, divide el ensayo en secciones, como introducción, cuerpo y conclusión. También puedes agregar subsecciones según sea necesario. </a:t>
            </a:r>
          </a:p>
          <a:p>
            <a:r>
              <a:rPr lang="es-MX" dirty="0"/>
              <a:t>Elabora un ensayo completo sobre la sección A, incluye el título, divide el ensayo en secciones, como introducción, cuerpo y conclusión. También puedes agregar subsecciones según sea necesario. Al final incluye la bibliografía</a:t>
            </a:r>
          </a:p>
        </p:txBody>
      </p:sp>
    </p:spTree>
    <p:extLst>
      <p:ext uri="{BB962C8B-B14F-4D97-AF65-F5344CB8AC3E}">
        <p14:creationId xmlns:p14="http://schemas.microsoft.com/office/powerpoint/2010/main" val="52311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EEA1F7-4F30-97EE-F7DE-D255212839B7}"/>
              </a:ext>
            </a:extLst>
          </p:cNvPr>
          <p:cNvSpPr>
            <a:spLocks noGrp="1"/>
          </p:cNvSpPr>
          <p:nvPr>
            <p:ph type="title"/>
          </p:nvPr>
        </p:nvSpPr>
        <p:spPr/>
        <p:txBody>
          <a:bodyPr/>
          <a:lstStyle/>
          <a:p>
            <a:r>
              <a:rPr lang="es-MX" dirty="0" err="1"/>
              <a:t>Prompts</a:t>
            </a:r>
            <a:r>
              <a:rPr lang="es-MX" dirty="0"/>
              <a:t> de </a:t>
            </a:r>
            <a:r>
              <a:rPr lang="es-MX" dirty="0" err="1"/>
              <a:t>biostadística</a:t>
            </a:r>
            <a:r>
              <a:rPr lang="es-MX" dirty="0"/>
              <a:t> inferencial</a:t>
            </a:r>
          </a:p>
        </p:txBody>
      </p:sp>
      <p:sp>
        <p:nvSpPr>
          <p:cNvPr id="3" name="Marcador de contenido 2">
            <a:extLst>
              <a:ext uri="{FF2B5EF4-FFF2-40B4-BE49-F238E27FC236}">
                <a16:creationId xmlns:a16="http://schemas.microsoft.com/office/drawing/2014/main" id="{3225CA1B-35A1-C0F0-4F51-97A40B113C65}"/>
              </a:ext>
            </a:extLst>
          </p:cNvPr>
          <p:cNvSpPr>
            <a:spLocks noGrp="1"/>
          </p:cNvSpPr>
          <p:nvPr>
            <p:ph idx="1"/>
          </p:nvPr>
        </p:nvSpPr>
        <p:spPr/>
        <p:txBody>
          <a:bodyPr/>
          <a:lstStyle/>
          <a:p>
            <a:r>
              <a:rPr lang="es-MX" dirty="0"/>
              <a:t>Explica de manera simple el significado del valor p</a:t>
            </a:r>
          </a:p>
          <a:p>
            <a:r>
              <a:rPr lang="es-MX" dirty="0"/>
              <a:t>Tengo un grupo de 30 estudiantes y necesito que elabores 5 preguntas de opción múltiple sobre el tema pruebas de hipótesis.</a:t>
            </a:r>
          </a:p>
          <a:p>
            <a:r>
              <a:rPr lang="es-MX" dirty="0"/>
              <a:t>Dame las respuestas correctas de las preguntas anteriores y su explicación</a:t>
            </a:r>
          </a:p>
        </p:txBody>
      </p:sp>
    </p:spTree>
    <p:extLst>
      <p:ext uri="{BB962C8B-B14F-4D97-AF65-F5344CB8AC3E}">
        <p14:creationId xmlns:p14="http://schemas.microsoft.com/office/powerpoint/2010/main" val="15292382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827179-074C-CF30-8F2B-9BF32D1381AD}"/>
              </a:ext>
            </a:extLst>
          </p:cNvPr>
          <p:cNvSpPr>
            <a:spLocks noGrp="1"/>
          </p:cNvSpPr>
          <p:nvPr>
            <p:ph type="title"/>
          </p:nvPr>
        </p:nvSpPr>
        <p:spPr>
          <a:xfrm>
            <a:off x="628650" y="365126"/>
            <a:ext cx="7886700" cy="756103"/>
          </a:xfrm>
        </p:spPr>
        <p:txBody>
          <a:bodyPr/>
          <a:lstStyle/>
          <a:p>
            <a:r>
              <a:rPr lang="es-MX" dirty="0"/>
              <a:t>Conclusiones finales</a:t>
            </a:r>
          </a:p>
        </p:txBody>
      </p:sp>
      <p:sp>
        <p:nvSpPr>
          <p:cNvPr id="3" name="Marcador de contenido 2">
            <a:extLst>
              <a:ext uri="{FF2B5EF4-FFF2-40B4-BE49-F238E27FC236}">
                <a16:creationId xmlns:a16="http://schemas.microsoft.com/office/drawing/2014/main" id="{F84323AA-D8E4-9D41-7ECB-1288C36D4AFB}"/>
              </a:ext>
            </a:extLst>
          </p:cNvPr>
          <p:cNvSpPr>
            <a:spLocks noGrp="1"/>
          </p:cNvSpPr>
          <p:nvPr>
            <p:ph idx="1"/>
          </p:nvPr>
        </p:nvSpPr>
        <p:spPr>
          <a:xfrm>
            <a:off x="628650" y="1279070"/>
            <a:ext cx="7886700" cy="5213803"/>
          </a:xfrm>
        </p:spPr>
        <p:txBody>
          <a:bodyPr>
            <a:normAutofit lnSpcReduction="10000"/>
          </a:bodyPr>
          <a:lstStyle/>
          <a:p>
            <a:r>
              <a:rPr lang="es-MX" sz="1800" b="1" dirty="0"/>
              <a:t>Resúmenes de textos</a:t>
            </a:r>
            <a:r>
              <a:rPr lang="es-MX" sz="1800" dirty="0"/>
              <a:t>: generar resúmenes concisos y coherentes de textos largos, facilitando la revisión rápida de contenido y ahorrando tiempo en la investigación</a:t>
            </a:r>
          </a:p>
          <a:p>
            <a:r>
              <a:rPr lang="es-MX" sz="1800" b="1" dirty="0"/>
              <a:t>Discusión de resultados</a:t>
            </a:r>
            <a:r>
              <a:rPr lang="es-MX" sz="1800" dirty="0"/>
              <a:t>: generar ideas y discusiones sobre resultados obtenidos en investigaciones, proporcionando una perspectiva diferente y estimulando el pensamiento crítico</a:t>
            </a:r>
          </a:p>
          <a:p>
            <a:r>
              <a:rPr lang="es-MX" sz="1800" b="1" dirty="0"/>
              <a:t>Aplicación en ciencia de datos</a:t>
            </a:r>
            <a:r>
              <a:rPr lang="es-MX" sz="1800" dirty="0"/>
              <a:t>: ofrecer consejos generales y orientación en la ciencia de datos, especialmente en la selección de variables, análisis de datos y la interpretación de métricas de rendimiento</a:t>
            </a:r>
          </a:p>
          <a:p>
            <a:r>
              <a:rPr lang="es-MX" sz="1800" b="1" dirty="0"/>
              <a:t>Problema de referencias falsas e inexistentes</a:t>
            </a:r>
            <a:r>
              <a:rPr lang="es-MX" sz="1800" dirty="0"/>
              <a:t>: es crucial verificar las referencias y fuentes proporcionadas.</a:t>
            </a:r>
          </a:p>
          <a:p>
            <a:r>
              <a:rPr lang="es-MX" sz="1800" b="1" dirty="0"/>
              <a:t>Colaboración entre investigadores y ChatGPT</a:t>
            </a:r>
            <a:r>
              <a:rPr lang="es-MX" sz="1800" dirty="0"/>
              <a:t>: El uso en la investigación debe ser complementario al trabajo de los investigadores humanos, aprovechando sus habilidades para sintetizar información, generar ideas y apoyar el proceso de investigación, pero sin reemplazar la experiencia y el conocimiento del investigador</a:t>
            </a:r>
          </a:p>
          <a:p>
            <a:r>
              <a:rPr lang="es-MX" sz="1800" b="1" dirty="0"/>
              <a:t>Validación y verificación</a:t>
            </a:r>
            <a:r>
              <a:rPr lang="es-MX" sz="1800" dirty="0"/>
              <a:t>: Siempre es importante validar y verificar la información proporcionada por ChatGPT con fuentes confiables y expertos en el tema, especialmente en contextos académicos y científicos</a:t>
            </a:r>
          </a:p>
        </p:txBody>
      </p:sp>
    </p:spTree>
    <p:extLst>
      <p:ext uri="{BB962C8B-B14F-4D97-AF65-F5344CB8AC3E}">
        <p14:creationId xmlns:p14="http://schemas.microsoft.com/office/powerpoint/2010/main" val="18030085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662D7C9-13D8-8129-7277-3E672194CED9}"/>
              </a:ext>
            </a:extLst>
          </p:cNvPr>
          <p:cNvSpPr>
            <a:spLocks noGrp="1"/>
          </p:cNvSpPr>
          <p:nvPr>
            <p:ph type="ctrTitle"/>
          </p:nvPr>
        </p:nvSpPr>
        <p:spPr/>
        <p:txBody>
          <a:bodyPr/>
          <a:lstStyle/>
          <a:p>
            <a:r>
              <a:rPr lang="es-MX" dirty="0"/>
              <a:t>Gracias</a:t>
            </a:r>
          </a:p>
        </p:txBody>
      </p:sp>
      <p:sp>
        <p:nvSpPr>
          <p:cNvPr id="5" name="Subtítulo 4">
            <a:extLst>
              <a:ext uri="{FF2B5EF4-FFF2-40B4-BE49-F238E27FC236}">
                <a16:creationId xmlns:a16="http://schemas.microsoft.com/office/drawing/2014/main" id="{8FF4E5ED-7E90-8D40-6497-004AB4DCAD3E}"/>
              </a:ext>
            </a:extLst>
          </p:cNvPr>
          <p:cNvSpPr>
            <a:spLocks noGrp="1"/>
          </p:cNvSpPr>
          <p:nvPr>
            <p:ph type="subTitle" idx="1"/>
          </p:nvPr>
        </p:nvSpPr>
        <p:spPr>
          <a:xfrm>
            <a:off x="1142999" y="3602037"/>
            <a:ext cx="7484423" cy="2074367"/>
          </a:xfrm>
        </p:spPr>
        <p:txBody>
          <a:bodyPr>
            <a:normAutofit lnSpcReduction="10000"/>
          </a:bodyPr>
          <a:lstStyle/>
          <a:p>
            <a:r>
              <a:rPr lang="es-MX" dirty="0"/>
              <a:t>Mayor información: </a:t>
            </a:r>
            <a:r>
              <a:rPr lang="es-MX" dirty="0">
                <a:hlinkClick r:id="rId2"/>
              </a:rPr>
              <a:t>pvelarde@uan.edu.mx</a:t>
            </a:r>
            <a:endParaRPr lang="es-MX" dirty="0"/>
          </a:p>
          <a:p>
            <a:r>
              <a:rPr lang="es-MX" dirty="0"/>
              <a:t>Sitio del laboratorio de seguridad informática e IA: </a:t>
            </a:r>
            <a:r>
              <a:rPr lang="es-MX" dirty="0">
                <a:hlinkClick r:id="rId3"/>
              </a:rPr>
              <a:t>https://securitylab.uan.mx/</a:t>
            </a:r>
            <a:r>
              <a:rPr lang="es-MX" dirty="0"/>
              <a:t> </a:t>
            </a:r>
          </a:p>
          <a:p>
            <a:r>
              <a:rPr lang="es-MX" dirty="0"/>
              <a:t>Diapositivas:</a:t>
            </a:r>
          </a:p>
          <a:p>
            <a:r>
              <a:rPr lang="es-MX" dirty="0">
                <a:hlinkClick r:id="rId4"/>
              </a:rPr>
              <a:t>https://github.com/pvelardea/chatGTP/</a:t>
            </a:r>
            <a:endParaRPr lang="es-MX" dirty="0"/>
          </a:p>
          <a:p>
            <a:endParaRPr lang="es-MX" dirty="0"/>
          </a:p>
        </p:txBody>
      </p:sp>
    </p:spTree>
    <p:extLst>
      <p:ext uri="{BB962C8B-B14F-4D97-AF65-F5344CB8AC3E}">
        <p14:creationId xmlns:p14="http://schemas.microsoft.com/office/powerpoint/2010/main" val="2990337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2B11AB-0884-645B-41A7-40CDDDA751C4}"/>
              </a:ext>
            </a:extLst>
          </p:cNvPr>
          <p:cNvSpPr>
            <a:spLocks noGrp="1"/>
          </p:cNvSpPr>
          <p:nvPr>
            <p:ph type="title"/>
          </p:nvPr>
        </p:nvSpPr>
        <p:spPr>
          <a:xfrm>
            <a:off x="628650" y="365127"/>
            <a:ext cx="7886700" cy="701268"/>
          </a:xfrm>
        </p:spPr>
        <p:txBody>
          <a:bodyPr>
            <a:noAutofit/>
          </a:bodyPr>
          <a:lstStyle/>
          <a:p>
            <a:r>
              <a:rPr lang="es-MX" sz="3600" dirty="0"/>
              <a:t>Comenzando con ChatGPT</a:t>
            </a:r>
          </a:p>
        </p:txBody>
      </p:sp>
      <p:sp>
        <p:nvSpPr>
          <p:cNvPr id="3" name="Marcador de contenido 2">
            <a:extLst>
              <a:ext uri="{FF2B5EF4-FFF2-40B4-BE49-F238E27FC236}">
                <a16:creationId xmlns:a16="http://schemas.microsoft.com/office/drawing/2014/main" id="{4E6012BF-C543-9BB6-A53B-8BAC99CA3D98}"/>
              </a:ext>
            </a:extLst>
          </p:cNvPr>
          <p:cNvSpPr>
            <a:spLocks noGrp="1"/>
          </p:cNvSpPr>
          <p:nvPr>
            <p:ph idx="1"/>
          </p:nvPr>
        </p:nvSpPr>
        <p:spPr>
          <a:xfrm>
            <a:off x="628650" y="1452716"/>
            <a:ext cx="5167466" cy="1032387"/>
          </a:xfrm>
        </p:spPr>
        <p:txBody>
          <a:bodyPr/>
          <a:lstStyle/>
          <a:p>
            <a:r>
              <a:rPr lang="es-MX" dirty="0"/>
              <a:t>Opción 1:</a:t>
            </a:r>
          </a:p>
          <a:p>
            <a:r>
              <a:rPr lang="es-MX" dirty="0"/>
              <a:t>Ir a la página </a:t>
            </a:r>
            <a:r>
              <a:rPr lang="es-MX" dirty="0">
                <a:hlinkClick r:id="rId2"/>
              </a:rPr>
              <a:t>openai.com </a:t>
            </a:r>
            <a:r>
              <a:rPr lang="es-MX" dirty="0"/>
              <a:t>y clic a</a:t>
            </a:r>
          </a:p>
        </p:txBody>
      </p:sp>
      <p:pic>
        <p:nvPicPr>
          <p:cNvPr id="7" name="Imagen 6">
            <a:extLst>
              <a:ext uri="{FF2B5EF4-FFF2-40B4-BE49-F238E27FC236}">
                <a16:creationId xmlns:a16="http://schemas.microsoft.com/office/drawing/2014/main" id="{51C67008-4C66-0F47-59FD-62C21CDE329B}"/>
              </a:ext>
            </a:extLst>
          </p:cNvPr>
          <p:cNvPicPr>
            <a:picLocks noChangeAspect="1"/>
          </p:cNvPicPr>
          <p:nvPr/>
        </p:nvPicPr>
        <p:blipFill>
          <a:blip r:embed="rId3"/>
          <a:stretch>
            <a:fillRect/>
          </a:stretch>
        </p:blipFill>
        <p:spPr>
          <a:xfrm>
            <a:off x="988142" y="2721919"/>
            <a:ext cx="7167716" cy="4047592"/>
          </a:xfrm>
          <a:prstGeom prst="rect">
            <a:avLst/>
          </a:prstGeom>
        </p:spPr>
      </p:pic>
      <p:pic>
        <p:nvPicPr>
          <p:cNvPr id="9" name="Imagen 8">
            <a:extLst>
              <a:ext uri="{FF2B5EF4-FFF2-40B4-BE49-F238E27FC236}">
                <a16:creationId xmlns:a16="http://schemas.microsoft.com/office/drawing/2014/main" id="{02D649BE-3BA0-912C-1A73-5B5B69389DDF}"/>
              </a:ext>
            </a:extLst>
          </p:cNvPr>
          <p:cNvPicPr>
            <a:picLocks noChangeAspect="1"/>
          </p:cNvPicPr>
          <p:nvPr/>
        </p:nvPicPr>
        <p:blipFill rotWithShape="1">
          <a:blip r:embed="rId4"/>
          <a:srcRect t="14026" b="12531"/>
          <a:stretch/>
        </p:blipFill>
        <p:spPr>
          <a:xfrm>
            <a:off x="5716113" y="2010375"/>
            <a:ext cx="1744833" cy="395424"/>
          </a:xfrm>
          <a:prstGeom prst="rect">
            <a:avLst/>
          </a:prstGeom>
        </p:spPr>
      </p:pic>
      <p:sp>
        <p:nvSpPr>
          <p:cNvPr id="11" name="CuadroTexto 10">
            <a:extLst>
              <a:ext uri="{FF2B5EF4-FFF2-40B4-BE49-F238E27FC236}">
                <a16:creationId xmlns:a16="http://schemas.microsoft.com/office/drawing/2014/main" id="{71CD0CBA-187A-8C6B-3B48-FCF720FB1D36}"/>
              </a:ext>
            </a:extLst>
          </p:cNvPr>
          <p:cNvSpPr txBox="1"/>
          <p:nvPr/>
        </p:nvSpPr>
        <p:spPr>
          <a:xfrm>
            <a:off x="2286000" y="3244334"/>
            <a:ext cx="4572000" cy="369332"/>
          </a:xfrm>
          <a:prstGeom prst="rect">
            <a:avLst/>
          </a:prstGeom>
          <a:noFill/>
        </p:spPr>
        <p:txBody>
          <a:bodyPr wrap="square">
            <a:spAutoFit/>
          </a:bodyPr>
          <a:lstStyle/>
          <a:p>
            <a:r>
              <a:rPr lang="es-MX" dirty="0"/>
              <a:t>https://chat.openai.com</a:t>
            </a:r>
          </a:p>
        </p:txBody>
      </p:sp>
    </p:spTree>
    <p:extLst>
      <p:ext uri="{BB962C8B-B14F-4D97-AF65-F5344CB8AC3E}">
        <p14:creationId xmlns:p14="http://schemas.microsoft.com/office/powerpoint/2010/main" val="1024866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2B11AB-0884-645B-41A7-40CDDDA751C4}"/>
              </a:ext>
            </a:extLst>
          </p:cNvPr>
          <p:cNvSpPr>
            <a:spLocks noGrp="1"/>
          </p:cNvSpPr>
          <p:nvPr>
            <p:ph type="title"/>
          </p:nvPr>
        </p:nvSpPr>
        <p:spPr/>
        <p:txBody>
          <a:bodyPr/>
          <a:lstStyle/>
          <a:p>
            <a:r>
              <a:rPr lang="es-MX" sz="4400" dirty="0"/>
              <a:t>Comenzando con ChatGPT</a:t>
            </a:r>
            <a:endParaRPr lang="es-MX" dirty="0"/>
          </a:p>
        </p:txBody>
      </p:sp>
      <p:sp>
        <p:nvSpPr>
          <p:cNvPr id="4" name="Marcador de contenido 3">
            <a:extLst>
              <a:ext uri="{FF2B5EF4-FFF2-40B4-BE49-F238E27FC236}">
                <a16:creationId xmlns:a16="http://schemas.microsoft.com/office/drawing/2014/main" id="{9843A580-9AD7-E7A2-C2AC-51A7A8ECA0F8}"/>
              </a:ext>
            </a:extLst>
          </p:cNvPr>
          <p:cNvSpPr>
            <a:spLocks noGrp="1"/>
          </p:cNvSpPr>
          <p:nvPr>
            <p:ph idx="1"/>
          </p:nvPr>
        </p:nvSpPr>
        <p:spPr/>
        <p:txBody>
          <a:bodyPr/>
          <a:lstStyle/>
          <a:p>
            <a:r>
              <a:rPr lang="es-MX" dirty="0"/>
              <a:t>Opción 2:</a:t>
            </a:r>
          </a:p>
          <a:p>
            <a:r>
              <a:rPr lang="es-MX" dirty="0"/>
              <a:t>Se puede acceder directamente desde </a:t>
            </a:r>
            <a:r>
              <a:rPr lang="es-MX" dirty="0">
                <a:hlinkClick r:id="rId2"/>
              </a:rPr>
              <a:t>chat.openai.com</a:t>
            </a:r>
            <a:endParaRPr lang="es-MX" dirty="0"/>
          </a:p>
        </p:txBody>
      </p:sp>
    </p:spTree>
    <p:extLst>
      <p:ext uri="{BB962C8B-B14F-4D97-AF65-F5344CB8AC3E}">
        <p14:creationId xmlns:p14="http://schemas.microsoft.com/office/powerpoint/2010/main" val="785400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78659D-339C-E88D-DCAE-0908CFF10520}"/>
              </a:ext>
            </a:extLst>
          </p:cNvPr>
          <p:cNvSpPr>
            <a:spLocks noGrp="1"/>
          </p:cNvSpPr>
          <p:nvPr>
            <p:ph type="title"/>
          </p:nvPr>
        </p:nvSpPr>
        <p:spPr/>
        <p:txBody>
          <a:bodyPr/>
          <a:lstStyle/>
          <a:p>
            <a:r>
              <a:rPr lang="es-MX" dirty="0"/>
              <a:t>Registro o inicio de sesión</a:t>
            </a:r>
          </a:p>
        </p:txBody>
      </p:sp>
      <p:pic>
        <p:nvPicPr>
          <p:cNvPr id="7" name="Imagen 6">
            <a:extLst>
              <a:ext uri="{FF2B5EF4-FFF2-40B4-BE49-F238E27FC236}">
                <a16:creationId xmlns:a16="http://schemas.microsoft.com/office/drawing/2014/main" id="{E059C900-459C-9685-6F24-B4D5254167F0}"/>
              </a:ext>
            </a:extLst>
          </p:cNvPr>
          <p:cNvPicPr>
            <a:picLocks noChangeAspect="1"/>
          </p:cNvPicPr>
          <p:nvPr/>
        </p:nvPicPr>
        <p:blipFill>
          <a:blip r:embed="rId2"/>
          <a:stretch>
            <a:fillRect/>
          </a:stretch>
        </p:blipFill>
        <p:spPr>
          <a:xfrm>
            <a:off x="344941" y="1998822"/>
            <a:ext cx="3674331" cy="2505226"/>
          </a:xfrm>
          <a:prstGeom prst="rect">
            <a:avLst/>
          </a:prstGeom>
        </p:spPr>
      </p:pic>
      <p:pic>
        <p:nvPicPr>
          <p:cNvPr id="11" name="Imagen 10">
            <a:extLst>
              <a:ext uri="{FF2B5EF4-FFF2-40B4-BE49-F238E27FC236}">
                <a16:creationId xmlns:a16="http://schemas.microsoft.com/office/drawing/2014/main" id="{E63CA8B8-7016-6791-B71B-549DDCC67388}"/>
              </a:ext>
            </a:extLst>
          </p:cNvPr>
          <p:cNvPicPr>
            <a:picLocks noChangeAspect="1"/>
          </p:cNvPicPr>
          <p:nvPr/>
        </p:nvPicPr>
        <p:blipFill>
          <a:blip r:embed="rId3"/>
          <a:stretch>
            <a:fillRect/>
          </a:stretch>
        </p:blipFill>
        <p:spPr>
          <a:xfrm>
            <a:off x="4572000" y="1699648"/>
            <a:ext cx="4001801" cy="4793226"/>
          </a:xfrm>
          <a:prstGeom prst="rect">
            <a:avLst/>
          </a:prstGeom>
        </p:spPr>
      </p:pic>
      <p:pic>
        <p:nvPicPr>
          <p:cNvPr id="13" name="Imagen 12">
            <a:extLst>
              <a:ext uri="{FF2B5EF4-FFF2-40B4-BE49-F238E27FC236}">
                <a16:creationId xmlns:a16="http://schemas.microsoft.com/office/drawing/2014/main" id="{1B0854F1-46E1-6EFD-C21C-FFCF9F7DFD73}"/>
              </a:ext>
            </a:extLst>
          </p:cNvPr>
          <p:cNvPicPr>
            <a:picLocks noChangeAspect="1"/>
          </p:cNvPicPr>
          <p:nvPr/>
        </p:nvPicPr>
        <p:blipFill>
          <a:blip r:embed="rId4"/>
          <a:stretch>
            <a:fillRect/>
          </a:stretch>
        </p:blipFill>
        <p:spPr>
          <a:xfrm>
            <a:off x="865974" y="5001986"/>
            <a:ext cx="2467403" cy="1375506"/>
          </a:xfrm>
          <a:prstGeom prst="rect">
            <a:avLst/>
          </a:prstGeom>
        </p:spPr>
      </p:pic>
    </p:spTree>
    <p:extLst>
      <p:ext uri="{BB962C8B-B14F-4D97-AF65-F5344CB8AC3E}">
        <p14:creationId xmlns:p14="http://schemas.microsoft.com/office/powerpoint/2010/main" val="216744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10862</TotalTime>
  <Words>2572</Words>
  <Application>Microsoft Office PowerPoint</Application>
  <PresentationFormat>Presentación en pantalla (4:3)</PresentationFormat>
  <Paragraphs>226</Paragraphs>
  <Slides>65</Slides>
  <Notes>19</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65</vt:i4>
      </vt:variant>
    </vt:vector>
  </HeadingPairs>
  <TitlesOfParts>
    <vt:vector size="75" baseType="lpstr">
      <vt:lpstr>-apple-system</vt:lpstr>
      <vt:lpstr>Arial</vt:lpstr>
      <vt:lpstr>Calibri</vt:lpstr>
      <vt:lpstr>Calibri Light</vt:lpstr>
      <vt:lpstr>Caveat</vt:lpstr>
      <vt:lpstr>Courier New</vt:lpstr>
      <vt:lpstr>Google Sans</vt:lpstr>
      <vt:lpstr>Roboto Black</vt:lpstr>
      <vt:lpstr>Söhne</vt:lpstr>
      <vt:lpstr>Tema de Office</vt:lpstr>
      <vt:lpstr>Presentación de PowerPoint</vt:lpstr>
      <vt:lpstr>Agenda</vt:lpstr>
      <vt:lpstr>¿Qué es ChatGPT?</vt:lpstr>
      <vt:lpstr>En resumen…</vt:lpstr>
      <vt:lpstr>Datos sobre chatGPT</vt:lpstr>
      <vt:lpstr>ChatGPT: IA desde tu celular o PC</vt:lpstr>
      <vt:lpstr>Comenzando con ChatGPT</vt:lpstr>
      <vt:lpstr>Comenzando con ChatGPT</vt:lpstr>
      <vt:lpstr>Registro o inicio de sesión</vt:lpstr>
      <vt:lpstr>Explorando la interfaz de ChatGPT</vt:lpstr>
      <vt:lpstr>ChatGPT, como herramienta:</vt:lpstr>
      <vt:lpstr>ChatGPT, como herramienta:</vt:lpstr>
      <vt:lpstr>Prompt Engineering (PE)</vt:lpstr>
      <vt:lpstr>Presentación de PowerPoint</vt:lpstr>
      <vt:lpstr>Presentación de PowerPoint</vt:lpstr>
      <vt:lpstr>Dos prompts con distinto rol</vt:lpstr>
      <vt:lpstr>Si se interrumpe la respuesta…</vt:lpstr>
      <vt:lpstr>Prompt sin contexto</vt:lpstr>
      <vt:lpstr>Prompt con contexto</vt:lpstr>
      <vt:lpstr>Caso de estudio</vt:lpstr>
      <vt:lpstr>ChatGTP y preguntas específicas</vt:lpstr>
      <vt:lpstr>Llevar un diálogo</vt:lpstr>
      <vt:lpstr>Mas preguntas del trabajo</vt:lpstr>
      <vt:lpstr>Resumen de texto</vt:lpstr>
      <vt:lpstr>Resumen de texto</vt:lpstr>
      <vt:lpstr>Resumen de texto</vt:lpstr>
      <vt:lpstr>Resúmenes, discusión de resultados</vt:lpstr>
      <vt:lpstr>Discusión de resultados</vt:lpstr>
      <vt:lpstr>Discusión de resultados</vt:lpstr>
      <vt:lpstr>Obteniendo información para ML</vt:lpstr>
      <vt:lpstr>Describiendo variables para ML</vt:lpstr>
      <vt:lpstr>Decidiendo variable objetivo</vt:lpstr>
      <vt:lpstr>Discusión de resultados</vt:lpstr>
      <vt:lpstr>Otros títulos para el paper</vt:lpstr>
      <vt:lpstr>Construcción de un contenido</vt:lpstr>
      <vt:lpstr>Recomendaciones </vt:lpstr>
      <vt:lpstr>Recomendaciones</vt:lpstr>
      <vt:lpstr>Recomendaciones</vt:lpstr>
      <vt:lpstr>Pidiendo opinión a ChatGTP (1)</vt:lpstr>
      <vt:lpstr>Dialogando con ChatGTP (2)</vt:lpstr>
      <vt:lpstr>Pidiendo opinión a ChatGTP (3)</vt:lpstr>
      <vt:lpstr>Pidiendo opinión a ChatGTP (4)</vt:lpstr>
      <vt:lpstr>Pidiendo opinión a ChatGTP (5)</vt:lpstr>
      <vt:lpstr>Dialogando con ChatGTP (6)</vt:lpstr>
      <vt:lpstr>Dialogando con ChatGTP (6)</vt:lpstr>
      <vt:lpstr>Interpretando otros resultados </vt:lpstr>
      <vt:lpstr>Revisión de la literatura</vt:lpstr>
      <vt:lpstr>Revisión de la literatura (prompt refinado)</vt:lpstr>
      <vt:lpstr>Verificando las respuestas…</vt:lpstr>
      <vt:lpstr>Resultado: referencias falsas!!!</vt:lpstr>
      <vt:lpstr>Usando ChatGTP-4</vt:lpstr>
      <vt:lpstr>Moraleja:</vt:lpstr>
      <vt:lpstr>WebChatGpt + SEMANTIC SCHOLAR para referencias actualizadas</vt:lpstr>
      <vt:lpstr>WebChatGpt + SEMANTIC SCHOLAR para referencias actualizadas</vt:lpstr>
      <vt:lpstr>Chat with any PDF</vt:lpstr>
      <vt:lpstr>Otras herramientas</vt:lpstr>
      <vt:lpstr>TexGTP = chatGPT+</vt:lpstr>
      <vt:lpstr>Presentación de PowerPoint</vt:lpstr>
      <vt:lpstr>Prompts de biostadística inferencial</vt:lpstr>
      <vt:lpstr>Prompts de biostadística inferencial</vt:lpstr>
      <vt:lpstr>Prompts de biostadística inferencial</vt:lpstr>
      <vt:lpstr>Prompts de biostadística inferencial</vt:lpstr>
      <vt:lpstr>Prompts de biostadística inferencial</vt:lpstr>
      <vt:lpstr>Conclusiones finales</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Pablo Velarde A.</dc:creator>
  <cp:lastModifiedBy>Pablo Velarde A.</cp:lastModifiedBy>
  <cp:revision>30</cp:revision>
  <dcterms:created xsi:type="dcterms:W3CDTF">2023-03-22T02:01:41Z</dcterms:created>
  <dcterms:modified xsi:type="dcterms:W3CDTF">2023-05-05T13:48:01Z</dcterms:modified>
</cp:coreProperties>
</file>